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6" r:id="rId1"/>
  </p:sldMasterIdLst>
  <p:notesMasterIdLst>
    <p:notesMasterId r:id="rId3"/>
  </p:notesMasterIdLst>
  <p:sldIdLst>
    <p:sldId id="256" r:id="rId2"/>
  </p:sldIdLst>
  <p:sldSz cx="39014400" cy="21945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C6A4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31"/>
    <p:restoredTop sz="93719"/>
  </p:normalViewPr>
  <p:slideViewPr>
    <p:cSldViewPr snapToGrid="0" snapToObjects="1">
      <p:cViewPr>
        <p:scale>
          <a:sx n="33" d="100"/>
          <a:sy n="33" d="100"/>
        </p:scale>
        <p:origin x="1338"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tiff>
</file>

<file path=ppt/media/image3.tiff>
</file>

<file path=ppt/media/image4.tif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46B79B-3E7D-7643-8960-07D00D8FB753}" type="datetimeFigureOut">
              <a:rPr lang="en-US" smtClean="0"/>
              <a:t>4/23/2019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BB4EBC-1398-9F47-A512-6D63112DC55E}" type="slidenum">
              <a:rPr lang="en-US" smtClean="0"/>
              <a:t>‹#›</a:t>
            </a:fld>
            <a:endParaRPr lang="en-US"/>
          </a:p>
        </p:txBody>
      </p:sp>
    </p:spTree>
    <p:extLst>
      <p:ext uri="{BB962C8B-B14F-4D97-AF65-F5344CB8AC3E}">
        <p14:creationId xmlns:p14="http://schemas.microsoft.com/office/powerpoint/2010/main" val="2097449887"/>
      </p:ext>
    </p:extLst>
  </p:cSld>
  <p:clrMap bg1="lt1" tx1="dk1" bg2="lt2" tx2="dk2" accent1="accent1" accent2="accent2" accent3="accent3" accent4="accent4" accent5="accent5" accent6="accent6" hlink="hlink" folHlink="folHlink"/>
  <p:notesStyle>
    <a:lvl1pPr marL="0" algn="l" defTabSz="2924499" rtl="0" eaLnBrk="1" latinLnBrk="0" hangingPunct="1">
      <a:defRPr sz="3840" kern="1200">
        <a:solidFill>
          <a:schemeClr val="tx1"/>
        </a:solidFill>
        <a:latin typeface="+mn-lt"/>
        <a:ea typeface="+mn-ea"/>
        <a:cs typeface="+mn-cs"/>
      </a:defRPr>
    </a:lvl1pPr>
    <a:lvl2pPr marL="1462246" algn="l" defTabSz="2924499" rtl="0" eaLnBrk="1" latinLnBrk="0" hangingPunct="1">
      <a:defRPr sz="3840" kern="1200">
        <a:solidFill>
          <a:schemeClr val="tx1"/>
        </a:solidFill>
        <a:latin typeface="+mn-lt"/>
        <a:ea typeface="+mn-ea"/>
        <a:cs typeface="+mn-cs"/>
      </a:defRPr>
    </a:lvl2pPr>
    <a:lvl3pPr marL="2924499" algn="l" defTabSz="2924499" rtl="0" eaLnBrk="1" latinLnBrk="0" hangingPunct="1">
      <a:defRPr sz="3840" kern="1200">
        <a:solidFill>
          <a:schemeClr val="tx1"/>
        </a:solidFill>
        <a:latin typeface="+mn-lt"/>
        <a:ea typeface="+mn-ea"/>
        <a:cs typeface="+mn-cs"/>
      </a:defRPr>
    </a:lvl3pPr>
    <a:lvl4pPr marL="4386752" algn="l" defTabSz="2924499" rtl="0" eaLnBrk="1" latinLnBrk="0" hangingPunct="1">
      <a:defRPr sz="3840" kern="1200">
        <a:solidFill>
          <a:schemeClr val="tx1"/>
        </a:solidFill>
        <a:latin typeface="+mn-lt"/>
        <a:ea typeface="+mn-ea"/>
        <a:cs typeface="+mn-cs"/>
      </a:defRPr>
    </a:lvl4pPr>
    <a:lvl5pPr marL="5848998" algn="l" defTabSz="2924499" rtl="0" eaLnBrk="1" latinLnBrk="0" hangingPunct="1">
      <a:defRPr sz="3840" kern="1200">
        <a:solidFill>
          <a:schemeClr val="tx1"/>
        </a:solidFill>
        <a:latin typeface="+mn-lt"/>
        <a:ea typeface="+mn-ea"/>
        <a:cs typeface="+mn-cs"/>
      </a:defRPr>
    </a:lvl5pPr>
    <a:lvl6pPr marL="7311248" algn="l" defTabSz="2924499" rtl="0" eaLnBrk="1" latinLnBrk="0" hangingPunct="1">
      <a:defRPr sz="3840" kern="1200">
        <a:solidFill>
          <a:schemeClr val="tx1"/>
        </a:solidFill>
        <a:latin typeface="+mn-lt"/>
        <a:ea typeface="+mn-ea"/>
        <a:cs typeface="+mn-cs"/>
      </a:defRPr>
    </a:lvl6pPr>
    <a:lvl7pPr marL="8773498" algn="l" defTabSz="2924499" rtl="0" eaLnBrk="1" latinLnBrk="0" hangingPunct="1">
      <a:defRPr sz="3840" kern="1200">
        <a:solidFill>
          <a:schemeClr val="tx1"/>
        </a:solidFill>
        <a:latin typeface="+mn-lt"/>
        <a:ea typeface="+mn-ea"/>
        <a:cs typeface="+mn-cs"/>
      </a:defRPr>
    </a:lvl7pPr>
    <a:lvl8pPr marL="10235750" algn="l" defTabSz="2924499" rtl="0" eaLnBrk="1" latinLnBrk="0" hangingPunct="1">
      <a:defRPr sz="3840" kern="1200">
        <a:solidFill>
          <a:schemeClr val="tx1"/>
        </a:solidFill>
        <a:latin typeface="+mn-lt"/>
        <a:ea typeface="+mn-ea"/>
        <a:cs typeface="+mn-cs"/>
      </a:defRPr>
    </a:lvl8pPr>
    <a:lvl9pPr marL="11698000" algn="l" defTabSz="2924499" rtl="0" eaLnBrk="1" latinLnBrk="0" hangingPunct="1">
      <a:defRPr sz="384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BB4EBC-1398-9F47-A512-6D63112DC55E}" type="slidenum">
              <a:rPr lang="en-US" smtClean="0"/>
              <a:t>1</a:t>
            </a:fld>
            <a:endParaRPr lang="en-US"/>
          </a:p>
        </p:txBody>
      </p:sp>
    </p:spTree>
    <p:extLst>
      <p:ext uri="{BB962C8B-B14F-4D97-AF65-F5344CB8AC3E}">
        <p14:creationId xmlns:p14="http://schemas.microsoft.com/office/powerpoint/2010/main" val="8961853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tiff"/><Relationship Id="rId4" Type="http://schemas.openxmlformats.org/officeDocument/2006/relationships/image" Target="../media/image3.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76800" y="3591562"/>
            <a:ext cx="29260800" cy="7640320"/>
          </a:xfrm>
        </p:spPr>
        <p:txBody>
          <a:bodyPr anchor="b"/>
          <a:lstStyle>
            <a:lvl1pPr algn="ctr">
              <a:defRPr sz="19200"/>
            </a:lvl1pPr>
          </a:lstStyle>
          <a:p>
            <a:r>
              <a:rPr lang="en-US" smtClean="0"/>
              <a:t>Click to edit Master title style</a:t>
            </a:r>
            <a:endParaRPr lang="en-US" dirty="0"/>
          </a:p>
        </p:txBody>
      </p:sp>
      <p:sp>
        <p:nvSpPr>
          <p:cNvPr id="3" name="Subtitle 2"/>
          <p:cNvSpPr>
            <a:spLocks noGrp="1"/>
          </p:cNvSpPr>
          <p:nvPr>
            <p:ph type="subTitle" idx="1"/>
          </p:nvPr>
        </p:nvSpPr>
        <p:spPr>
          <a:xfrm>
            <a:off x="4876800" y="11526522"/>
            <a:ext cx="29260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04671" y="20009845"/>
            <a:ext cx="5695075" cy="1457290"/>
          </a:xfrm>
          <a:prstGeom prst="rect">
            <a:avLst/>
          </a:prstGeom>
        </p:spPr>
      </p:pic>
      <p:pic>
        <p:nvPicPr>
          <p:cNvPr id="8" name="Picture 7">
            <a:extLst>
              <a:ext uri="{FF2B5EF4-FFF2-40B4-BE49-F238E27FC236}">
                <a16:creationId xmlns:a16="http://schemas.microsoft.com/office/drawing/2014/main" id="{700D6180-2A6D-5145-A5E6-308AC03E6017}"/>
              </a:ext>
            </a:extLst>
          </p:cNvPr>
          <p:cNvPicPr>
            <a:picLocks noChangeAspect="1"/>
          </p:cNvPicPr>
          <p:nvPr userDrawn="1"/>
        </p:nvPicPr>
        <p:blipFill>
          <a:blip r:embed="rId3"/>
          <a:stretch>
            <a:fillRect/>
          </a:stretch>
        </p:blipFill>
        <p:spPr>
          <a:xfrm>
            <a:off x="13569114" y="20541424"/>
            <a:ext cx="4035334" cy="952339"/>
          </a:xfrm>
          <a:prstGeom prst="rect">
            <a:avLst/>
          </a:prstGeom>
        </p:spPr>
      </p:pic>
      <p:pic>
        <p:nvPicPr>
          <p:cNvPr id="9" name="Picture 8">
            <a:extLst>
              <a:ext uri="{FF2B5EF4-FFF2-40B4-BE49-F238E27FC236}">
                <a16:creationId xmlns:a16="http://schemas.microsoft.com/office/drawing/2014/main" id="{1388F56C-88BC-B64C-8462-58C70E40DD3F}"/>
              </a:ext>
            </a:extLst>
          </p:cNvPr>
          <p:cNvPicPr>
            <a:picLocks noChangeAspect="1"/>
          </p:cNvPicPr>
          <p:nvPr userDrawn="1"/>
        </p:nvPicPr>
        <p:blipFill>
          <a:blip r:embed="rId4"/>
          <a:stretch>
            <a:fillRect/>
          </a:stretch>
        </p:blipFill>
        <p:spPr>
          <a:xfrm>
            <a:off x="25665904" y="20458339"/>
            <a:ext cx="3187168" cy="1035424"/>
          </a:xfrm>
          <a:prstGeom prst="rect">
            <a:avLst/>
          </a:prstGeom>
        </p:spPr>
      </p:pic>
      <p:pic>
        <p:nvPicPr>
          <p:cNvPr id="10" name="Picture 9">
            <a:extLst>
              <a:ext uri="{FF2B5EF4-FFF2-40B4-BE49-F238E27FC236}">
                <a16:creationId xmlns:a16="http://schemas.microsoft.com/office/drawing/2014/main" id="{506FED58-8585-6547-A519-4913D874C2D2}"/>
              </a:ext>
            </a:extLst>
          </p:cNvPr>
          <p:cNvPicPr>
            <a:picLocks noChangeAspect="1"/>
          </p:cNvPicPr>
          <p:nvPr userDrawn="1"/>
        </p:nvPicPr>
        <p:blipFill>
          <a:blip r:embed="rId5"/>
          <a:stretch>
            <a:fillRect/>
          </a:stretch>
        </p:blipFill>
        <p:spPr>
          <a:xfrm>
            <a:off x="36192253" y="19346421"/>
            <a:ext cx="2137421" cy="2147350"/>
          </a:xfrm>
          <a:prstGeom prst="rect">
            <a:avLst/>
          </a:prstGeom>
        </p:spPr>
      </p:pic>
    </p:spTree>
    <p:extLst>
      <p:ext uri="{BB962C8B-B14F-4D97-AF65-F5344CB8AC3E}">
        <p14:creationId xmlns:p14="http://schemas.microsoft.com/office/powerpoint/2010/main" val="2450653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181926371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919680" y="1168400"/>
            <a:ext cx="8412480" cy="1859788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682240" y="1168400"/>
            <a:ext cx="24749760" cy="18597882"/>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3002117741"/>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4/23/2019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14002D-2998-C147-A390-D3A7D0A1945D}" type="slidenum">
              <a:rPr lang="en-US" smtClean="0"/>
              <a:t>‹#›</a:t>
            </a:fld>
            <a:endParaRPr lang="en-US" dirty="0"/>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582519" y="19011765"/>
            <a:ext cx="2094630" cy="2657123"/>
          </a:xfrm>
          <a:prstGeom prst="rect">
            <a:avLst/>
          </a:prstGeom>
        </p:spPr>
      </p:pic>
    </p:spTree>
    <p:extLst>
      <p:ext uri="{BB962C8B-B14F-4D97-AF65-F5344CB8AC3E}">
        <p14:creationId xmlns:p14="http://schemas.microsoft.com/office/powerpoint/2010/main" val="3426704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61920" y="5471163"/>
            <a:ext cx="33649920" cy="9128758"/>
          </a:xfrm>
        </p:spPr>
        <p:txBody>
          <a:bodyPr anchor="b"/>
          <a:lstStyle>
            <a:lvl1pPr>
              <a:defRPr sz="19200"/>
            </a:lvl1pPr>
          </a:lstStyle>
          <a:p>
            <a:r>
              <a:rPr lang="en-US" smtClean="0"/>
              <a:t>Click to edit Master title style</a:t>
            </a:r>
            <a:endParaRPr lang="en-US" dirty="0"/>
          </a:p>
        </p:txBody>
      </p:sp>
      <p:sp>
        <p:nvSpPr>
          <p:cNvPr id="3" name="Text Placeholder 2"/>
          <p:cNvSpPr>
            <a:spLocks noGrp="1"/>
          </p:cNvSpPr>
          <p:nvPr>
            <p:ph type="body" idx="1"/>
          </p:nvPr>
        </p:nvSpPr>
        <p:spPr>
          <a:xfrm>
            <a:off x="2661920" y="14686283"/>
            <a:ext cx="33649920" cy="4800598"/>
          </a:xfrm>
        </p:spPr>
        <p:txBody>
          <a:bodyPr/>
          <a:lstStyle>
            <a:lvl1pPr marL="0" indent="0">
              <a:buNone/>
              <a:defRPr sz="7680">
                <a:solidFill>
                  <a:schemeClr val="tx1">
                    <a:tint val="75000"/>
                  </a:schemeClr>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4/23/2019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286149443"/>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682240" y="5842000"/>
            <a:ext cx="16581120" cy="1392428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9751040" y="5842000"/>
            <a:ext cx="16581120" cy="1392428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4/23/2019</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14002D-2998-C147-A390-D3A7D0A1945D}" type="slidenum">
              <a:rPr lang="en-US" smtClean="0"/>
              <a:t>‹#›</a:t>
            </a:fld>
            <a:endParaRPr lang="en-US"/>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582519" y="19011765"/>
            <a:ext cx="2094630" cy="2657123"/>
          </a:xfrm>
          <a:prstGeom prst="rect">
            <a:avLst/>
          </a:prstGeom>
        </p:spPr>
      </p:pic>
    </p:spTree>
    <p:extLst>
      <p:ext uri="{BB962C8B-B14F-4D97-AF65-F5344CB8AC3E}">
        <p14:creationId xmlns:p14="http://schemas.microsoft.com/office/powerpoint/2010/main" val="2637813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87322" y="1168401"/>
            <a:ext cx="33649920" cy="42418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687323" y="5379722"/>
            <a:ext cx="1650491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smtClean="0"/>
              <a:t>Edit Master text styles</a:t>
            </a:r>
          </a:p>
        </p:txBody>
      </p:sp>
      <p:sp>
        <p:nvSpPr>
          <p:cNvPr id="4" name="Content Placeholder 3"/>
          <p:cNvSpPr>
            <a:spLocks noGrp="1"/>
          </p:cNvSpPr>
          <p:nvPr>
            <p:ph sz="half" idx="2"/>
          </p:nvPr>
        </p:nvSpPr>
        <p:spPr>
          <a:xfrm>
            <a:off x="2687323" y="8016240"/>
            <a:ext cx="16504918" cy="1179068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9751040" y="5379722"/>
            <a:ext cx="16586202"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smtClean="0"/>
              <a:t>Edit Master text styles</a:t>
            </a:r>
          </a:p>
        </p:txBody>
      </p:sp>
      <p:sp>
        <p:nvSpPr>
          <p:cNvPr id="6" name="Content Placeholder 5"/>
          <p:cNvSpPr>
            <a:spLocks noGrp="1"/>
          </p:cNvSpPr>
          <p:nvPr>
            <p:ph sz="quarter" idx="4"/>
          </p:nvPr>
        </p:nvSpPr>
        <p:spPr>
          <a:xfrm>
            <a:off x="19751040" y="8016240"/>
            <a:ext cx="16586202" cy="1179068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4/23/2019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2206183602"/>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4/23/2019</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14002D-2998-C147-A390-D3A7D0A1945D}" type="slidenum">
              <a:rPr lang="en-US" smtClean="0"/>
              <a:t>‹#›</a:t>
            </a:fld>
            <a:endParaRPr lang="en-US"/>
          </a:p>
        </p:txBody>
      </p:sp>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582519" y="19011765"/>
            <a:ext cx="2094630" cy="2657123"/>
          </a:xfrm>
          <a:prstGeom prst="rect">
            <a:avLst/>
          </a:prstGeom>
        </p:spPr>
      </p:pic>
    </p:spTree>
    <p:extLst>
      <p:ext uri="{BB962C8B-B14F-4D97-AF65-F5344CB8AC3E}">
        <p14:creationId xmlns:p14="http://schemas.microsoft.com/office/powerpoint/2010/main" val="12137683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4/23/2019</a:t>
            </a:fld>
            <a:endParaRPr lang="en-US" dirty="0"/>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14002D-2998-C147-A390-D3A7D0A1945D}" type="slidenum">
              <a:rPr lang="en-US" smtClean="0"/>
              <a:t>‹#›</a:t>
            </a:fld>
            <a:endParaRPr lang="en-US"/>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582519" y="19011765"/>
            <a:ext cx="2094630" cy="2657123"/>
          </a:xfrm>
          <a:prstGeom prst="rect">
            <a:avLst/>
          </a:prstGeom>
        </p:spPr>
      </p:pic>
    </p:spTree>
    <p:extLst>
      <p:ext uri="{BB962C8B-B14F-4D97-AF65-F5344CB8AC3E}">
        <p14:creationId xmlns:p14="http://schemas.microsoft.com/office/powerpoint/2010/main" val="1621733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87323" y="1463040"/>
            <a:ext cx="12583158" cy="5120640"/>
          </a:xfrm>
        </p:spPr>
        <p:txBody>
          <a:bodyPr anchor="b"/>
          <a:lstStyle>
            <a:lvl1pPr>
              <a:defRPr sz="10240"/>
            </a:lvl1pPr>
          </a:lstStyle>
          <a:p>
            <a:r>
              <a:rPr lang="en-US" smtClean="0"/>
              <a:t>Click to edit Master title style</a:t>
            </a:r>
            <a:endParaRPr lang="en-US" dirty="0"/>
          </a:p>
        </p:txBody>
      </p:sp>
      <p:sp>
        <p:nvSpPr>
          <p:cNvPr id="3" name="Content Placeholder 2"/>
          <p:cNvSpPr>
            <a:spLocks noGrp="1"/>
          </p:cNvSpPr>
          <p:nvPr>
            <p:ph idx="1"/>
          </p:nvPr>
        </p:nvSpPr>
        <p:spPr>
          <a:xfrm>
            <a:off x="16586202" y="3159762"/>
            <a:ext cx="197510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687323" y="6583680"/>
            <a:ext cx="12583158"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smtClean="0"/>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1564299257"/>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87323" y="1463040"/>
            <a:ext cx="12583158" cy="5120640"/>
          </a:xfrm>
        </p:spPr>
        <p:txBody>
          <a:bodyPr anchor="b"/>
          <a:lstStyle>
            <a:lvl1pPr>
              <a:defRPr sz="102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6586202" y="3159762"/>
            <a:ext cx="197510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smtClean="0"/>
              <a:t>Click icon to add picture</a:t>
            </a:r>
            <a:endParaRPr lang="en-US" dirty="0"/>
          </a:p>
        </p:txBody>
      </p:sp>
      <p:sp>
        <p:nvSpPr>
          <p:cNvPr id="4" name="Text Placeholder 3"/>
          <p:cNvSpPr>
            <a:spLocks noGrp="1"/>
          </p:cNvSpPr>
          <p:nvPr>
            <p:ph type="body" sz="half" idx="2"/>
          </p:nvPr>
        </p:nvSpPr>
        <p:spPr>
          <a:xfrm>
            <a:off x="2687323" y="6583680"/>
            <a:ext cx="12583158"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smtClean="0"/>
              <a:t>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4/23/2019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414002D-2998-C147-A390-D3A7D0A1945D}" type="slidenum">
              <a:rPr lang="en-US" smtClean="0"/>
              <a:pPr/>
              <a:t>‹#›</a:t>
            </a:fld>
            <a:endParaRPr lang="en-US"/>
          </a:p>
        </p:txBody>
      </p:sp>
    </p:spTree>
    <p:extLst>
      <p:ext uri="{BB962C8B-B14F-4D97-AF65-F5344CB8AC3E}">
        <p14:creationId xmlns:p14="http://schemas.microsoft.com/office/powerpoint/2010/main" val="597157731"/>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2240" y="1168401"/>
            <a:ext cx="33649920" cy="42418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682240" y="5842000"/>
            <a:ext cx="33649920" cy="13924282"/>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682240" y="20340322"/>
            <a:ext cx="87782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C764DE79-268F-4C1A-8933-263129D2AF90}" type="datetimeFigureOut">
              <a:rPr lang="en-US" dirty="0"/>
              <a:t>4/23/2019</a:t>
            </a:fld>
            <a:endParaRPr lang="en-US" dirty="0"/>
          </a:p>
        </p:txBody>
      </p:sp>
      <p:sp>
        <p:nvSpPr>
          <p:cNvPr id="5" name="Footer Placeholder 4"/>
          <p:cNvSpPr>
            <a:spLocks noGrp="1"/>
          </p:cNvSpPr>
          <p:nvPr>
            <p:ph type="ftr" sz="quarter" idx="3"/>
          </p:nvPr>
        </p:nvSpPr>
        <p:spPr>
          <a:xfrm>
            <a:off x="12923520" y="20340322"/>
            <a:ext cx="131673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7553920" y="20340322"/>
            <a:ext cx="87782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1414002D-2998-C147-A390-D3A7D0A1945D}" type="slidenum">
              <a:rPr lang="en-US" smtClean="0"/>
              <a:pPr/>
              <a:t>‹#›</a:t>
            </a:fld>
            <a:endParaRPr lang="en-US"/>
          </a:p>
        </p:txBody>
      </p:sp>
    </p:spTree>
    <p:extLst>
      <p:ext uri="{BB962C8B-B14F-4D97-AF65-F5344CB8AC3E}">
        <p14:creationId xmlns:p14="http://schemas.microsoft.com/office/powerpoint/2010/main" val="132097331"/>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Lst>
  <p:hf hdr="0" ftr="0" dt="0"/>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 name="Picture 9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30013" y="11809040"/>
            <a:ext cx="11088525" cy="7392352"/>
          </a:xfrm>
          <a:prstGeom prst="rect">
            <a:avLst/>
          </a:prstGeom>
        </p:spPr>
      </p:pic>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79531" y="7128157"/>
            <a:ext cx="10318314" cy="4186554"/>
          </a:xfrm>
          <a:prstGeom prst="rect">
            <a:avLst/>
          </a:prstGeom>
        </p:spPr>
      </p:pic>
      <p:sp>
        <p:nvSpPr>
          <p:cNvPr id="4" name="Rectangle 3"/>
          <p:cNvSpPr/>
          <p:nvPr/>
        </p:nvSpPr>
        <p:spPr>
          <a:xfrm>
            <a:off x="0" y="3"/>
            <a:ext cx="39014400" cy="2397907"/>
          </a:xfrm>
          <a:prstGeom prst="rect">
            <a:avLst/>
          </a:prstGeom>
          <a:solidFill>
            <a:srgbClr val="2C6A48"/>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822"/>
          </a:p>
        </p:txBody>
      </p:sp>
      <p:sp>
        <p:nvSpPr>
          <p:cNvPr id="2" name="Title 1"/>
          <p:cNvSpPr>
            <a:spLocks noGrp="1"/>
          </p:cNvSpPr>
          <p:nvPr>
            <p:ph type="ctrTitle"/>
          </p:nvPr>
        </p:nvSpPr>
        <p:spPr>
          <a:xfrm>
            <a:off x="884791" y="268835"/>
            <a:ext cx="37244819" cy="1497222"/>
          </a:xfrm>
        </p:spPr>
        <p:txBody>
          <a:bodyPr>
            <a:noAutofit/>
          </a:bodyPr>
          <a:lstStyle/>
          <a:p>
            <a:r>
              <a:rPr lang="en-US" sz="7680" dirty="0">
                <a:solidFill>
                  <a:schemeClr val="accent6">
                    <a:lumMod val="20000"/>
                    <a:lumOff val="80000"/>
                  </a:schemeClr>
                </a:solidFill>
              </a:rPr>
              <a:t>Measuring Power System Resilience Based on Empirical </a:t>
            </a:r>
            <a:r>
              <a:rPr lang="en-US" sz="7680" dirty="0">
                <a:solidFill>
                  <a:schemeClr val="accent6">
                    <a:lumMod val="20000"/>
                    <a:lumOff val="80000"/>
                  </a:schemeClr>
                </a:solidFill>
              </a:rPr>
              <a:t>Data</a:t>
            </a:r>
            <a:endParaRPr lang="en-US" sz="7680" dirty="0">
              <a:solidFill>
                <a:schemeClr val="accent6">
                  <a:lumMod val="20000"/>
                  <a:lumOff val="80000"/>
                </a:schemeClr>
              </a:solidFill>
            </a:endParaRPr>
          </a:p>
        </p:txBody>
      </p:sp>
      <p:sp>
        <p:nvSpPr>
          <p:cNvPr id="3" name="Subtitle 2"/>
          <p:cNvSpPr>
            <a:spLocks noGrp="1"/>
          </p:cNvSpPr>
          <p:nvPr>
            <p:ph type="subTitle" idx="1"/>
          </p:nvPr>
        </p:nvSpPr>
        <p:spPr>
          <a:xfrm>
            <a:off x="884791" y="1646408"/>
            <a:ext cx="37244819" cy="950602"/>
          </a:xfrm>
        </p:spPr>
        <p:txBody>
          <a:bodyPr>
            <a:normAutofit/>
          </a:bodyPr>
          <a:lstStyle/>
          <a:p>
            <a:r>
              <a:rPr lang="en-US" sz="3840" dirty="0">
                <a:solidFill>
                  <a:schemeClr val="bg1"/>
                </a:solidFill>
              </a:rPr>
              <a:t>Molly Rose Kelly-Gorham, Paul Hines, Ian </a:t>
            </a:r>
            <a:r>
              <a:rPr lang="en-US" sz="3840" dirty="0">
                <a:solidFill>
                  <a:schemeClr val="bg1"/>
                </a:solidFill>
              </a:rPr>
              <a:t>Dobson (</a:t>
            </a:r>
            <a:r>
              <a:rPr lang="en-US" sz="3840" dirty="0">
                <a:solidFill>
                  <a:schemeClr val="bg1"/>
                </a:solidFill>
              </a:rPr>
              <a:t>Iowa State University)</a:t>
            </a:r>
            <a:endParaRPr lang="en-US" sz="3840" dirty="0">
              <a:solidFill>
                <a:schemeClr val="bg1"/>
              </a:solidFill>
            </a:endParaRPr>
          </a:p>
        </p:txBody>
      </p:sp>
      <p:pic>
        <p:nvPicPr>
          <p:cNvPr id="7" name="Picture 6">
            <a:extLst>
              <a:ext uri="{FF2B5EF4-FFF2-40B4-BE49-F238E27FC236}">
                <a16:creationId xmlns:a16="http://schemas.microsoft.com/office/drawing/2014/main" id="{9BF1C900-17C6-8341-8482-D95895AECB5A}"/>
              </a:ext>
            </a:extLst>
          </p:cNvPr>
          <p:cNvPicPr>
            <a:picLocks noChangeAspect="1"/>
          </p:cNvPicPr>
          <p:nvPr/>
        </p:nvPicPr>
        <p:blipFill>
          <a:blip r:embed="rId5"/>
          <a:stretch>
            <a:fillRect/>
          </a:stretch>
        </p:blipFill>
        <p:spPr>
          <a:xfrm>
            <a:off x="29069402" y="13704766"/>
            <a:ext cx="9310720" cy="5335069"/>
          </a:xfrm>
          <a:prstGeom prst="rect">
            <a:avLst/>
          </a:prstGeom>
        </p:spPr>
      </p:pic>
      <p:sp>
        <p:nvSpPr>
          <p:cNvPr id="8" name="TextBox 7">
            <a:extLst>
              <a:ext uri="{FF2B5EF4-FFF2-40B4-BE49-F238E27FC236}">
                <a16:creationId xmlns:a16="http://schemas.microsoft.com/office/drawing/2014/main" id="{0BC4D14D-576D-444E-8190-05AC06EB3537}"/>
              </a:ext>
            </a:extLst>
          </p:cNvPr>
          <p:cNvSpPr txBox="1"/>
          <p:nvPr/>
        </p:nvSpPr>
        <p:spPr>
          <a:xfrm>
            <a:off x="3320950" y="2519254"/>
            <a:ext cx="3036409" cy="923330"/>
          </a:xfrm>
          <a:prstGeom prst="rect">
            <a:avLst/>
          </a:prstGeom>
          <a:noFill/>
        </p:spPr>
        <p:txBody>
          <a:bodyPr wrap="none" rtlCol="0">
            <a:spAutoFit/>
          </a:bodyPr>
          <a:lstStyle/>
          <a:p>
            <a:r>
              <a:rPr lang="en-US" sz="5400" dirty="0">
                <a:solidFill>
                  <a:srgbClr val="2C6A48"/>
                </a:solidFill>
                <a:latin typeface="Century Gothic" panose="020B0502020202020204" pitchFamily="34" charset="0"/>
              </a:rPr>
              <a:t>Abstract</a:t>
            </a:r>
            <a:endParaRPr lang="en-US" sz="5400" dirty="0">
              <a:solidFill>
                <a:srgbClr val="2C6A48"/>
              </a:solidFill>
              <a:latin typeface="Century Gothic" panose="020B0502020202020204" pitchFamily="34" charset="0"/>
            </a:endParaRPr>
          </a:p>
        </p:txBody>
      </p:sp>
      <p:sp>
        <p:nvSpPr>
          <p:cNvPr id="9" name="TextBox 8">
            <a:extLst>
              <a:ext uri="{FF2B5EF4-FFF2-40B4-BE49-F238E27FC236}">
                <a16:creationId xmlns:a16="http://schemas.microsoft.com/office/drawing/2014/main" id="{82A44190-2719-934B-8297-CE0A208F45FE}"/>
              </a:ext>
            </a:extLst>
          </p:cNvPr>
          <p:cNvSpPr txBox="1"/>
          <p:nvPr/>
        </p:nvSpPr>
        <p:spPr>
          <a:xfrm>
            <a:off x="747210" y="3350054"/>
            <a:ext cx="9772544" cy="4893647"/>
          </a:xfrm>
          <a:prstGeom prst="rect">
            <a:avLst/>
          </a:prstGeom>
          <a:noFill/>
        </p:spPr>
        <p:txBody>
          <a:bodyPr wrap="square" rtlCol="0">
            <a:spAutoFit/>
          </a:bodyPr>
          <a:lstStyle/>
          <a:p>
            <a:r>
              <a:rPr lang="en-US" sz="2600" b="1" dirty="0">
                <a:latin typeface="Century Gothic" panose="020B0502020202020204" pitchFamily="34" charset="0"/>
              </a:rPr>
              <a:t>This </a:t>
            </a:r>
            <a:r>
              <a:rPr lang="en-US" sz="2600" b="1" dirty="0">
                <a:latin typeface="Century Gothic" panose="020B0502020202020204" pitchFamily="34" charset="0"/>
              </a:rPr>
              <a:t>work </a:t>
            </a:r>
            <a:r>
              <a:rPr lang="en-US" sz="2600" b="1" dirty="0">
                <a:latin typeface="Century Gothic" panose="020B0502020202020204" pitchFamily="34" charset="0"/>
              </a:rPr>
              <a:t>provides a new integrated approach to quantify resilience in electric power transmission networks and demonstrates the approach by measuring the impact of potential improvements to a power system. </a:t>
            </a:r>
            <a:r>
              <a:rPr lang="en-US" sz="2600" b="1" dirty="0">
                <a:latin typeface="Century Gothic" panose="020B0502020202020204" pitchFamily="34" charset="0"/>
              </a:rPr>
              <a:t>A novel aspect is the use of empirical data to develop the probability distributions </a:t>
            </a:r>
            <a:r>
              <a:rPr lang="en-US" sz="2600" b="1" dirty="0" smtClean="0">
                <a:latin typeface="Century Gothic" panose="020B0502020202020204" pitchFamily="34" charset="0"/>
              </a:rPr>
              <a:t>of the number of line outages and the line restoration times that </a:t>
            </a:r>
            <a:r>
              <a:rPr lang="en-US" sz="2600" b="1" dirty="0">
                <a:latin typeface="Century Gothic" panose="020B0502020202020204" pitchFamily="34" charset="0"/>
              </a:rPr>
              <a:t>drive the model. </a:t>
            </a:r>
            <a:r>
              <a:rPr lang="en-US" sz="2600" b="1" dirty="0">
                <a:latin typeface="Century Gothic" panose="020B0502020202020204" pitchFamily="34" charset="0"/>
              </a:rPr>
              <a:t>Research on power system resilience is motivated by climate change, which increases the severity of large storms, and concerns about potential attacks on the electricity infrastructure. A key first step is to quantify the overall resilience of a particular power system. </a:t>
            </a:r>
          </a:p>
        </p:txBody>
      </p:sp>
      <p:sp>
        <p:nvSpPr>
          <p:cNvPr id="10" name="TextBox 9">
            <a:extLst>
              <a:ext uri="{FF2B5EF4-FFF2-40B4-BE49-F238E27FC236}">
                <a16:creationId xmlns:a16="http://schemas.microsoft.com/office/drawing/2014/main" id="{38EBFFBF-3DC4-F548-8EE0-3B6961A7AFDE}"/>
              </a:ext>
            </a:extLst>
          </p:cNvPr>
          <p:cNvSpPr txBox="1"/>
          <p:nvPr/>
        </p:nvSpPr>
        <p:spPr>
          <a:xfrm>
            <a:off x="13093494" y="2546194"/>
            <a:ext cx="13120900" cy="923330"/>
          </a:xfrm>
          <a:prstGeom prst="rect">
            <a:avLst/>
          </a:prstGeom>
          <a:noFill/>
        </p:spPr>
        <p:txBody>
          <a:bodyPr wrap="none" rtlCol="0">
            <a:spAutoFit/>
          </a:bodyPr>
          <a:lstStyle/>
          <a:p>
            <a:r>
              <a:rPr lang="en-US" sz="5400" dirty="0">
                <a:solidFill>
                  <a:srgbClr val="2C6A48"/>
                </a:solidFill>
                <a:latin typeface="Century Gothic" panose="020B0502020202020204" pitchFamily="34" charset="0"/>
              </a:rPr>
              <a:t>Measuring Resilience of Power Systems</a:t>
            </a:r>
            <a:endParaRPr lang="en-US" sz="5400" dirty="0">
              <a:solidFill>
                <a:srgbClr val="2C6A48"/>
              </a:solidFill>
              <a:latin typeface="Century Gothic" panose="020B0502020202020204" pitchFamily="34" charset="0"/>
            </a:endParaRPr>
          </a:p>
        </p:txBody>
      </p:sp>
      <p:sp>
        <p:nvSpPr>
          <p:cNvPr id="22" name="TextBox 21">
            <a:extLst>
              <a:ext uri="{FF2B5EF4-FFF2-40B4-BE49-F238E27FC236}">
                <a16:creationId xmlns:a16="http://schemas.microsoft.com/office/drawing/2014/main" id="{EA04AA34-C300-244C-BBFE-1C9D5DF16E1D}"/>
              </a:ext>
            </a:extLst>
          </p:cNvPr>
          <p:cNvSpPr txBox="1"/>
          <p:nvPr/>
        </p:nvSpPr>
        <p:spPr>
          <a:xfrm>
            <a:off x="31771177" y="11242869"/>
            <a:ext cx="4123245" cy="923330"/>
          </a:xfrm>
          <a:prstGeom prst="rect">
            <a:avLst/>
          </a:prstGeom>
          <a:noFill/>
        </p:spPr>
        <p:txBody>
          <a:bodyPr wrap="none" rtlCol="0">
            <a:spAutoFit/>
          </a:bodyPr>
          <a:lstStyle/>
          <a:p>
            <a:r>
              <a:rPr lang="en-US" sz="5400" dirty="0">
                <a:solidFill>
                  <a:srgbClr val="2C6A48"/>
                </a:solidFill>
                <a:latin typeface="Century Gothic" panose="020B0502020202020204" pitchFamily="34" charset="0"/>
              </a:rPr>
              <a:t>Future Work</a:t>
            </a:r>
          </a:p>
        </p:txBody>
      </p:sp>
      <p:sp>
        <p:nvSpPr>
          <p:cNvPr id="23" name="TextBox 22">
            <a:extLst>
              <a:ext uri="{FF2B5EF4-FFF2-40B4-BE49-F238E27FC236}">
                <a16:creationId xmlns:a16="http://schemas.microsoft.com/office/drawing/2014/main" id="{65BAB62F-24B5-B442-87D6-F989936C4275}"/>
              </a:ext>
            </a:extLst>
          </p:cNvPr>
          <p:cNvSpPr txBox="1"/>
          <p:nvPr/>
        </p:nvSpPr>
        <p:spPr>
          <a:xfrm>
            <a:off x="29163885" y="12245133"/>
            <a:ext cx="9216237" cy="1077218"/>
          </a:xfrm>
          <a:prstGeom prst="rect">
            <a:avLst/>
          </a:prstGeom>
          <a:noFill/>
        </p:spPr>
        <p:txBody>
          <a:bodyPr wrap="square" rtlCol="0">
            <a:spAutoFit/>
          </a:bodyPr>
          <a:lstStyle/>
          <a:p>
            <a:r>
              <a:rPr lang="en-US" sz="3200" dirty="0">
                <a:latin typeface="Century Gothic" panose="020B0502020202020204" pitchFamily="34" charset="0"/>
              </a:rPr>
              <a:t>Coupling power system, natural gas and communication system </a:t>
            </a:r>
            <a:r>
              <a:rPr lang="en-US" sz="3200" dirty="0">
                <a:latin typeface="Century Gothic" panose="020B0502020202020204" pitchFamily="34" charset="0"/>
              </a:rPr>
              <a:t>models</a:t>
            </a:r>
            <a:endParaRPr lang="en-US" sz="3200" dirty="0">
              <a:latin typeface="Century Gothic" panose="020B0502020202020204" pitchFamily="34" charset="0"/>
            </a:endParaRPr>
          </a:p>
        </p:txBody>
      </p:sp>
      <p:sp>
        <p:nvSpPr>
          <p:cNvPr id="29" name="TextBox 28">
            <a:extLst>
              <a:ext uri="{FF2B5EF4-FFF2-40B4-BE49-F238E27FC236}">
                <a16:creationId xmlns:a16="http://schemas.microsoft.com/office/drawing/2014/main" id="{EECDFDEC-54FD-114A-9344-4B506442D9FD}"/>
              </a:ext>
            </a:extLst>
          </p:cNvPr>
          <p:cNvSpPr txBox="1"/>
          <p:nvPr/>
        </p:nvSpPr>
        <p:spPr>
          <a:xfrm>
            <a:off x="30732825" y="2421475"/>
            <a:ext cx="6186309" cy="923330"/>
          </a:xfrm>
          <a:prstGeom prst="rect">
            <a:avLst/>
          </a:prstGeom>
          <a:noFill/>
        </p:spPr>
        <p:txBody>
          <a:bodyPr wrap="none" rtlCol="0">
            <a:spAutoFit/>
          </a:bodyPr>
          <a:lstStyle/>
          <a:p>
            <a:r>
              <a:rPr lang="en-US" sz="5400" dirty="0">
                <a:solidFill>
                  <a:srgbClr val="2C6A48"/>
                </a:solidFill>
                <a:latin typeface="Century Gothic" panose="020B0502020202020204" pitchFamily="34" charset="0"/>
              </a:rPr>
              <a:t>Preliminary Results</a:t>
            </a:r>
            <a:endParaRPr lang="en-US" sz="5400" dirty="0">
              <a:solidFill>
                <a:srgbClr val="2C6A48"/>
              </a:solidFill>
              <a:latin typeface="Century Gothic" panose="020B0502020202020204" pitchFamily="34" charset="0"/>
            </a:endParaRPr>
          </a:p>
        </p:txBody>
      </p:sp>
      <p:sp>
        <p:nvSpPr>
          <p:cNvPr id="27" name="TextBox 26">
            <a:extLst>
              <a:ext uri="{FF2B5EF4-FFF2-40B4-BE49-F238E27FC236}">
                <a16:creationId xmlns:a16="http://schemas.microsoft.com/office/drawing/2014/main" id="{0BC4D14D-576D-444E-8190-05AC06EB3537}"/>
              </a:ext>
            </a:extLst>
          </p:cNvPr>
          <p:cNvSpPr txBox="1"/>
          <p:nvPr/>
        </p:nvSpPr>
        <p:spPr>
          <a:xfrm>
            <a:off x="2690969" y="12472739"/>
            <a:ext cx="4296369" cy="923330"/>
          </a:xfrm>
          <a:prstGeom prst="rect">
            <a:avLst/>
          </a:prstGeom>
          <a:noFill/>
        </p:spPr>
        <p:txBody>
          <a:bodyPr wrap="none" rtlCol="0">
            <a:spAutoFit/>
          </a:bodyPr>
          <a:lstStyle/>
          <a:p>
            <a:r>
              <a:rPr lang="en-US" sz="5400" dirty="0">
                <a:solidFill>
                  <a:srgbClr val="2C6A48"/>
                </a:solidFill>
                <a:latin typeface="Century Gothic" panose="020B0502020202020204" pitchFamily="34" charset="0"/>
              </a:rPr>
              <a:t>Background</a:t>
            </a:r>
            <a:endParaRPr lang="en-US" sz="5400" dirty="0">
              <a:solidFill>
                <a:srgbClr val="2C6A48"/>
              </a:solidFill>
              <a:latin typeface="Century Gothic" panose="020B0502020202020204" pitchFamily="34" charset="0"/>
            </a:endParaRPr>
          </a:p>
        </p:txBody>
      </p:sp>
      <p:sp>
        <p:nvSpPr>
          <p:cNvPr id="32" name="TextBox 31">
            <a:extLst>
              <a:ext uri="{FF2B5EF4-FFF2-40B4-BE49-F238E27FC236}">
                <a16:creationId xmlns:a16="http://schemas.microsoft.com/office/drawing/2014/main" id="{82A44190-2719-934B-8297-CE0A208F45FE}"/>
              </a:ext>
            </a:extLst>
          </p:cNvPr>
          <p:cNvSpPr txBox="1"/>
          <p:nvPr/>
        </p:nvSpPr>
        <p:spPr>
          <a:xfrm>
            <a:off x="747210" y="13331753"/>
            <a:ext cx="9772544" cy="6001643"/>
          </a:xfrm>
          <a:prstGeom prst="rect">
            <a:avLst/>
          </a:prstGeom>
          <a:noFill/>
        </p:spPr>
        <p:txBody>
          <a:bodyPr wrap="square" rtlCol="0">
            <a:spAutoFit/>
          </a:bodyPr>
          <a:lstStyle/>
          <a:p>
            <a:r>
              <a:rPr lang="en-US" sz="3200" dirty="0">
                <a:latin typeface="Century Gothic" panose="020B0502020202020204" pitchFamily="34" charset="0"/>
              </a:rPr>
              <a:t>There is a broad existing literature which focuses on each individual stage of the resilience problem, such as component reliability, or cascading failures, or restoration,  but there is not much previous work that analyzes all the stages of resilience together to quantify the overall resilience. </a:t>
            </a:r>
            <a:r>
              <a:rPr lang="en-US" sz="3200" dirty="0">
                <a:latin typeface="Century Gothic" panose="020B0502020202020204" pitchFamily="34" charset="0"/>
              </a:rPr>
              <a:t>Some comprehensive </a:t>
            </a:r>
            <a:r>
              <a:rPr lang="en-US" sz="3200" dirty="0">
                <a:latin typeface="Century Gothic" panose="020B0502020202020204" pitchFamily="34" charset="0"/>
              </a:rPr>
              <a:t>efforts have produced frameworks and metrics to measure resilience </a:t>
            </a:r>
            <a:r>
              <a:rPr lang="en-US" sz="3200" dirty="0">
                <a:latin typeface="Century Gothic" panose="020B0502020202020204" pitchFamily="34" charset="0"/>
              </a:rPr>
              <a:t>[1] and </a:t>
            </a:r>
            <a:r>
              <a:rPr lang="en-US" sz="3200" dirty="0">
                <a:latin typeface="Century Gothic" panose="020B0502020202020204" pitchFamily="34" charset="0"/>
              </a:rPr>
              <a:t>have estimated  system resilience to certain hazards by applying a good measure of component outages into a resilience </a:t>
            </a:r>
            <a:r>
              <a:rPr lang="en-US" sz="3200" dirty="0">
                <a:latin typeface="Century Gothic" panose="020B0502020202020204" pitchFamily="34" charset="0"/>
              </a:rPr>
              <a:t>framework [2</a:t>
            </a:r>
            <a:r>
              <a:rPr lang="en-US" sz="3200" dirty="0" smtClean="0">
                <a:latin typeface="Century Gothic" panose="020B0502020202020204" pitchFamily="34" charset="0"/>
              </a:rPr>
              <a:t>].</a:t>
            </a:r>
            <a:endParaRPr lang="en-US" sz="3200" dirty="0">
              <a:latin typeface="Century Gothic" panose="020B0502020202020204" pitchFamily="34" charset="0"/>
            </a:endParaRPr>
          </a:p>
        </p:txBody>
      </p:sp>
      <p:pic>
        <p:nvPicPr>
          <p:cNvPr id="24" name="Picture 23"/>
          <p:cNvPicPr>
            <a:picLocks noChangeAspect="1"/>
          </p:cNvPicPr>
          <p:nvPr/>
        </p:nvPicPr>
        <p:blipFill rotWithShape="1">
          <a:blip r:embed="rId6">
            <a:extLst>
              <a:ext uri="{28A0092B-C50C-407E-A947-70E740481C1C}">
                <a14:useLocalDpi xmlns:a14="http://schemas.microsoft.com/office/drawing/2010/main" val="0"/>
              </a:ext>
            </a:extLst>
          </a:blip>
          <a:srcRect l="2701" r="5944"/>
          <a:stretch/>
        </p:blipFill>
        <p:spPr>
          <a:xfrm>
            <a:off x="29138880" y="3442584"/>
            <a:ext cx="9387840" cy="7707165"/>
          </a:xfrm>
          <a:prstGeom prst="rect">
            <a:avLst/>
          </a:prstGeom>
        </p:spPr>
      </p:pic>
      <p:sp>
        <p:nvSpPr>
          <p:cNvPr id="34" name="TextBox 33">
            <a:extLst>
              <a:ext uri="{FF2B5EF4-FFF2-40B4-BE49-F238E27FC236}">
                <a16:creationId xmlns:a16="http://schemas.microsoft.com/office/drawing/2014/main" id="{65BAB62F-24B5-B442-87D6-F989936C4275}"/>
              </a:ext>
            </a:extLst>
          </p:cNvPr>
          <p:cNvSpPr txBox="1"/>
          <p:nvPr/>
        </p:nvSpPr>
        <p:spPr>
          <a:xfrm>
            <a:off x="22607505" y="11549162"/>
            <a:ext cx="5796180" cy="7971413"/>
          </a:xfrm>
          <a:prstGeom prst="rect">
            <a:avLst/>
          </a:prstGeom>
          <a:solidFill>
            <a:schemeClr val="accent6">
              <a:lumMod val="20000"/>
              <a:lumOff val="80000"/>
            </a:schemeClr>
          </a:solidFill>
        </p:spPr>
        <p:txBody>
          <a:bodyPr wrap="square" rtlCol="0">
            <a:spAutoFit/>
          </a:bodyPr>
          <a:lstStyle/>
          <a:p>
            <a:pPr marL="1097446" indent="-1097446">
              <a:buFont typeface="+mj-lt"/>
              <a:buAutoNum type="arabicPeriod"/>
            </a:pPr>
            <a:r>
              <a:rPr lang="en-US" sz="3200" dirty="0">
                <a:latin typeface="Century Gothic" panose="020B0502020202020204" pitchFamily="34" charset="0"/>
              </a:rPr>
              <a:t>Use distributions </a:t>
            </a:r>
            <a:r>
              <a:rPr lang="en-US" sz="3200" dirty="0" smtClean="0">
                <a:latin typeface="Century Gothic" panose="020B0502020202020204" pitchFamily="34" charset="0"/>
              </a:rPr>
              <a:t>of number of line </a:t>
            </a:r>
            <a:r>
              <a:rPr lang="en-US" sz="3200" dirty="0">
                <a:latin typeface="Century Gothic" panose="020B0502020202020204" pitchFamily="34" charset="0"/>
              </a:rPr>
              <a:t>outage and recovery time data from a large US </a:t>
            </a:r>
            <a:r>
              <a:rPr lang="en-US" sz="3200" dirty="0" smtClean="0">
                <a:latin typeface="Century Gothic" panose="020B0502020202020204" pitchFamily="34" charset="0"/>
              </a:rPr>
              <a:t>utility </a:t>
            </a:r>
            <a:r>
              <a:rPr lang="en-US" sz="3200" dirty="0">
                <a:latin typeface="Century Gothic" panose="020B0502020202020204" pitchFamily="34" charset="0"/>
              </a:rPr>
              <a:t>[</a:t>
            </a:r>
            <a:r>
              <a:rPr lang="en-US" sz="3200" dirty="0" smtClean="0">
                <a:latin typeface="Century Gothic" panose="020B0502020202020204" pitchFamily="34" charset="0"/>
              </a:rPr>
              <a:t>3,4] to initiate </a:t>
            </a:r>
            <a:r>
              <a:rPr lang="en-US" sz="3200" dirty="0">
                <a:latin typeface="Century Gothic" panose="020B0502020202020204" pitchFamily="34" charset="0"/>
              </a:rPr>
              <a:t>outages and </a:t>
            </a:r>
            <a:r>
              <a:rPr lang="en-US" sz="3200" dirty="0" smtClean="0">
                <a:latin typeface="Century Gothic" panose="020B0502020202020204" pitchFamily="34" charset="0"/>
              </a:rPr>
              <a:t>find restoration times</a:t>
            </a:r>
            <a:r>
              <a:rPr lang="en-US" sz="3200" dirty="0">
                <a:latin typeface="Century Gothic" panose="020B0502020202020204" pitchFamily="34" charset="0"/>
              </a:rPr>
              <a:t>.</a:t>
            </a:r>
          </a:p>
          <a:p>
            <a:pPr marL="1097446" indent="-1097446">
              <a:buFont typeface="+mj-lt"/>
              <a:buAutoNum type="arabicPeriod"/>
            </a:pPr>
            <a:r>
              <a:rPr lang="en-US" sz="3200" dirty="0">
                <a:latin typeface="Century Gothic" panose="020B0502020202020204" pitchFamily="34" charset="0"/>
              </a:rPr>
              <a:t>Find initial </a:t>
            </a:r>
            <a:r>
              <a:rPr lang="en-US" sz="3200" dirty="0">
                <a:latin typeface="Century Gothic" panose="020B0502020202020204" pitchFamily="34" charset="0"/>
              </a:rPr>
              <a:t>lost </a:t>
            </a:r>
            <a:r>
              <a:rPr lang="en-US" sz="3200" dirty="0">
                <a:latin typeface="Century Gothic" panose="020B0502020202020204" pitchFamily="34" charset="0"/>
              </a:rPr>
              <a:t>load with Load Shedding Optimal Power Flow</a:t>
            </a:r>
          </a:p>
          <a:p>
            <a:pPr marL="1097446" indent="-1097446">
              <a:buFont typeface="+mj-lt"/>
              <a:buAutoNum type="arabicPeriod"/>
            </a:pPr>
            <a:r>
              <a:rPr lang="en-US" sz="3200" dirty="0" smtClean="0">
                <a:latin typeface="Century Gothic" panose="020B0502020202020204" pitchFamily="34" charset="0"/>
              </a:rPr>
              <a:t>As lines are </a:t>
            </a:r>
            <a:r>
              <a:rPr lang="en-US" sz="3200" dirty="0">
                <a:latin typeface="Century Gothic" panose="020B0502020202020204" pitchFamily="34" charset="0"/>
              </a:rPr>
              <a:t>restored, find lost load with the Restoring Load Optimal Power Flow</a:t>
            </a:r>
          </a:p>
          <a:p>
            <a:pPr marL="1097446" indent="-1097446">
              <a:buFont typeface="+mj-lt"/>
              <a:buAutoNum type="arabicPeriod"/>
            </a:pPr>
            <a:r>
              <a:rPr lang="en-US" sz="3200" dirty="0">
                <a:latin typeface="Century Gothic" panose="020B0502020202020204" pitchFamily="34" charset="0"/>
              </a:rPr>
              <a:t>Measure </a:t>
            </a:r>
            <a:r>
              <a:rPr lang="en-US" sz="3200" dirty="0" smtClean="0">
                <a:latin typeface="Century Gothic" panose="020B0502020202020204" pitchFamily="34" charset="0"/>
              </a:rPr>
              <a:t>resilience</a:t>
            </a:r>
            <a:endParaRPr lang="en-US" sz="3200" dirty="0">
              <a:latin typeface="Century Gothic" panose="020B0502020202020204" pitchFamily="34" charset="0"/>
            </a:endParaRPr>
          </a:p>
          <a:p>
            <a:pPr marL="1097446" indent="-1097446">
              <a:buFont typeface="+mj-lt"/>
              <a:buAutoNum type="arabicPeriod"/>
            </a:pPr>
            <a:r>
              <a:rPr lang="en-US" sz="3200" dirty="0">
                <a:latin typeface="Century Gothic" panose="020B0502020202020204" pitchFamily="34" charset="0"/>
              </a:rPr>
              <a:t>Repeat 1-4 </a:t>
            </a:r>
            <a:endParaRPr lang="en-US" sz="3200" dirty="0">
              <a:latin typeface="Century Gothic" panose="020B0502020202020204" pitchFamily="34" charset="0"/>
            </a:endParaRPr>
          </a:p>
        </p:txBody>
      </p:sp>
      <p:sp>
        <p:nvSpPr>
          <p:cNvPr id="35" name="TextBox 34">
            <a:extLst>
              <a:ext uri="{FF2B5EF4-FFF2-40B4-BE49-F238E27FC236}">
                <a16:creationId xmlns:a16="http://schemas.microsoft.com/office/drawing/2014/main" id="{0BC4D14D-576D-444E-8190-05AC06EB3537}"/>
              </a:ext>
            </a:extLst>
          </p:cNvPr>
          <p:cNvSpPr txBox="1"/>
          <p:nvPr/>
        </p:nvSpPr>
        <p:spPr>
          <a:xfrm>
            <a:off x="23323167" y="9725205"/>
            <a:ext cx="4551285" cy="1569660"/>
          </a:xfrm>
          <a:prstGeom prst="rect">
            <a:avLst/>
          </a:prstGeom>
          <a:noFill/>
        </p:spPr>
        <p:txBody>
          <a:bodyPr wrap="square" rtlCol="0">
            <a:spAutoFit/>
          </a:bodyPr>
          <a:lstStyle/>
          <a:p>
            <a:r>
              <a:rPr lang="en-US" sz="4800" dirty="0">
                <a:solidFill>
                  <a:srgbClr val="2C6A48"/>
                </a:solidFill>
                <a:latin typeface="Century Gothic" panose="020B0502020202020204" pitchFamily="34" charset="0"/>
              </a:rPr>
              <a:t>Empirically Based Model</a:t>
            </a:r>
            <a:endParaRPr lang="en-US" sz="4800" dirty="0">
              <a:solidFill>
                <a:srgbClr val="2C6A48"/>
              </a:solidFill>
              <a:latin typeface="Century Gothic" panose="020B0502020202020204" pitchFamily="34" charset="0"/>
            </a:endParaRPr>
          </a:p>
        </p:txBody>
      </p:sp>
      <p:sp>
        <p:nvSpPr>
          <p:cNvPr id="20" name="TextBox 19">
            <a:extLst>
              <a:ext uri="{FF2B5EF4-FFF2-40B4-BE49-F238E27FC236}">
                <a16:creationId xmlns:a16="http://schemas.microsoft.com/office/drawing/2014/main" id="{0BC4D14D-576D-444E-8190-05AC06EB3537}"/>
              </a:ext>
            </a:extLst>
          </p:cNvPr>
          <p:cNvSpPr txBox="1"/>
          <p:nvPr/>
        </p:nvSpPr>
        <p:spPr>
          <a:xfrm>
            <a:off x="3085307" y="8360244"/>
            <a:ext cx="3507692" cy="923330"/>
          </a:xfrm>
          <a:prstGeom prst="rect">
            <a:avLst/>
          </a:prstGeom>
          <a:noFill/>
        </p:spPr>
        <p:txBody>
          <a:bodyPr wrap="none" rtlCol="0">
            <a:spAutoFit/>
          </a:bodyPr>
          <a:lstStyle/>
          <a:p>
            <a:r>
              <a:rPr lang="en-US" sz="5400" dirty="0">
                <a:solidFill>
                  <a:srgbClr val="2C6A48"/>
                </a:solidFill>
                <a:latin typeface="Century Gothic" panose="020B0502020202020204" pitchFamily="34" charset="0"/>
              </a:rPr>
              <a:t>Resilience</a:t>
            </a:r>
            <a:endParaRPr lang="en-US" sz="5400" dirty="0">
              <a:solidFill>
                <a:srgbClr val="2C6A48"/>
              </a:solidFill>
              <a:latin typeface="Century Gothic" panose="020B0502020202020204" pitchFamily="34" charset="0"/>
            </a:endParaRPr>
          </a:p>
        </p:txBody>
      </p:sp>
      <p:grpSp>
        <p:nvGrpSpPr>
          <p:cNvPr id="41" name="Group 40"/>
          <p:cNvGrpSpPr/>
          <p:nvPr/>
        </p:nvGrpSpPr>
        <p:grpSpPr>
          <a:xfrm>
            <a:off x="11069699" y="3653973"/>
            <a:ext cx="10527341" cy="4335184"/>
            <a:chOff x="2637905" y="1645920"/>
            <a:chExt cx="5841077" cy="2956560"/>
          </a:xfrm>
        </p:grpSpPr>
        <p:sp>
          <p:nvSpPr>
            <p:cNvPr id="42" name="Oval 41"/>
            <p:cNvSpPr/>
            <p:nvPr/>
          </p:nvSpPr>
          <p:spPr>
            <a:xfrm>
              <a:off x="4782589" y="1645920"/>
              <a:ext cx="1637607" cy="897775"/>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92608" tIns="146304" rIns="292608" bIns="146304" numCol="1" spcCol="0" rtlCol="0" fromWordArt="0" anchor="ctr" anchorCtr="0" forceAA="0" compatLnSpc="1">
              <a:prstTxWarp prst="textNoShape">
                <a:avLst/>
              </a:prstTxWarp>
              <a:noAutofit/>
            </a:bodyPr>
            <a:lstStyle/>
            <a:p>
              <a:pPr algn="ctr"/>
              <a:r>
                <a:rPr lang="en-US" sz="3520" dirty="0"/>
                <a:t>Event</a:t>
              </a:r>
            </a:p>
          </p:txBody>
        </p:sp>
        <p:sp>
          <p:nvSpPr>
            <p:cNvPr id="43" name="Oval 42"/>
            <p:cNvSpPr/>
            <p:nvPr/>
          </p:nvSpPr>
          <p:spPr>
            <a:xfrm>
              <a:off x="2637905" y="2671156"/>
              <a:ext cx="1637607" cy="8977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92608" tIns="146304" rIns="292608" bIns="146304" numCol="1" spcCol="0" rtlCol="0" fromWordArt="0" anchor="ctr" anchorCtr="0" forceAA="0" compatLnSpc="1">
              <a:prstTxWarp prst="textNoShape">
                <a:avLst/>
              </a:prstTxWarp>
              <a:noAutofit/>
            </a:bodyPr>
            <a:lstStyle/>
            <a:p>
              <a:pPr algn="ctr"/>
              <a:r>
                <a:rPr lang="en-US" sz="3520" dirty="0"/>
                <a:t>Restore</a:t>
              </a:r>
            </a:p>
          </p:txBody>
        </p:sp>
        <p:sp>
          <p:nvSpPr>
            <p:cNvPr id="44" name="Oval 43"/>
            <p:cNvSpPr/>
            <p:nvPr/>
          </p:nvSpPr>
          <p:spPr>
            <a:xfrm>
              <a:off x="4782588" y="3704705"/>
              <a:ext cx="1637607" cy="897775"/>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92608" tIns="146304" rIns="292608" bIns="146304" numCol="1" spcCol="0" rtlCol="0" fromWordArt="0" anchor="ctr" anchorCtr="0" forceAA="0" compatLnSpc="1">
              <a:prstTxWarp prst="textNoShape">
                <a:avLst/>
              </a:prstTxWarp>
              <a:noAutofit/>
            </a:bodyPr>
            <a:lstStyle/>
            <a:p>
              <a:pPr algn="ctr"/>
              <a:r>
                <a:rPr lang="en-US" sz="3520" dirty="0"/>
                <a:t>Cascade</a:t>
              </a:r>
            </a:p>
          </p:txBody>
        </p:sp>
        <p:sp>
          <p:nvSpPr>
            <p:cNvPr id="45" name="Oval 44"/>
            <p:cNvSpPr/>
            <p:nvPr/>
          </p:nvSpPr>
          <p:spPr>
            <a:xfrm>
              <a:off x="6841375" y="2671156"/>
              <a:ext cx="1637607" cy="89777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92608" tIns="146304" rIns="292608" bIns="146304" numCol="1" spcCol="0" rtlCol="0" fromWordArt="0" anchor="ctr" anchorCtr="0" forceAA="0" compatLnSpc="1">
              <a:prstTxWarp prst="textNoShape">
                <a:avLst/>
              </a:prstTxWarp>
              <a:noAutofit/>
            </a:bodyPr>
            <a:lstStyle/>
            <a:p>
              <a:pPr algn="ctr"/>
              <a:r>
                <a:rPr lang="en-US" sz="3520" dirty="0"/>
                <a:t>Initial Outages</a:t>
              </a:r>
            </a:p>
          </p:txBody>
        </p:sp>
        <p:cxnSp>
          <p:nvCxnSpPr>
            <p:cNvPr id="46" name="Curved Connector 45"/>
            <p:cNvCxnSpPr>
              <a:stCxn id="42" idx="6"/>
              <a:endCxn id="45" idx="0"/>
            </p:cNvCxnSpPr>
            <p:nvPr/>
          </p:nvCxnSpPr>
          <p:spPr>
            <a:xfrm>
              <a:off x="6420196" y="2094808"/>
              <a:ext cx="1239983" cy="576348"/>
            </a:xfrm>
            <a:prstGeom prst="curvedConnector2">
              <a:avLst/>
            </a:prstGeom>
            <a:ln w="57150">
              <a:solidFill>
                <a:schemeClr val="tx1"/>
              </a:solidFill>
              <a:tailEnd type="triangle"/>
            </a:ln>
          </p:spPr>
          <p:style>
            <a:lnRef idx="3">
              <a:schemeClr val="dk1"/>
            </a:lnRef>
            <a:fillRef idx="0">
              <a:schemeClr val="dk1"/>
            </a:fillRef>
            <a:effectRef idx="2">
              <a:schemeClr val="dk1"/>
            </a:effectRef>
            <a:fontRef idx="minor">
              <a:schemeClr val="tx1"/>
            </a:fontRef>
          </p:style>
        </p:cxnSp>
        <p:cxnSp>
          <p:nvCxnSpPr>
            <p:cNvPr id="47" name="Curved Connector 46"/>
            <p:cNvCxnSpPr>
              <a:stCxn id="45" idx="4"/>
              <a:endCxn id="44" idx="6"/>
            </p:cNvCxnSpPr>
            <p:nvPr/>
          </p:nvCxnSpPr>
          <p:spPr>
            <a:xfrm rot="5400000">
              <a:off x="6747856" y="3241270"/>
              <a:ext cx="584662" cy="1239984"/>
            </a:xfrm>
            <a:prstGeom prst="curvedConnector2">
              <a:avLst/>
            </a:prstGeom>
            <a:ln w="57150">
              <a:tailEnd type="triangle"/>
            </a:ln>
          </p:spPr>
          <p:style>
            <a:lnRef idx="3">
              <a:schemeClr val="dk1"/>
            </a:lnRef>
            <a:fillRef idx="0">
              <a:schemeClr val="dk1"/>
            </a:fillRef>
            <a:effectRef idx="2">
              <a:schemeClr val="dk1"/>
            </a:effectRef>
            <a:fontRef idx="minor">
              <a:schemeClr val="tx1"/>
            </a:fontRef>
          </p:style>
        </p:cxnSp>
        <p:cxnSp>
          <p:nvCxnSpPr>
            <p:cNvPr id="48" name="Curved Connector 47"/>
            <p:cNvCxnSpPr>
              <a:stCxn id="44" idx="2"/>
              <a:endCxn id="43" idx="4"/>
            </p:cNvCxnSpPr>
            <p:nvPr/>
          </p:nvCxnSpPr>
          <p:spPr>
            <a:xfrm rot="10800000">
              <a:off x="3456710" y="3568931"/>
              <a:ext cx="1325879" cy="584662"/>
            </a:xfrm>
            <a:prstGeom prst="curvedConnector2">
              <a:avLst/>
            </a:prstGeom>
            <a:ln w="57150">
              <a:tailEnd type="triangle"/>
            </a:ln>
          </p:spPr>
          <p:style>
            <a:lnRef idx="3">
              <a:schemeClr val="dk1"/>
            </a:lnRef>
            <a:fillRef idx="0">
              <a:schemeClr val="dk1"/>
            </a:fillRef>
            <a:effectRef idx="2">
              <a:schemeClr val="dk1"/>
            </a:effectRef>
            <a:fontRef idx="minor">
              <a:schemeClr val="tx1"/>
            </a:fontRef>
          </p:style>
        </p:cxnSp>
        <p:cxnSp>
          <p:nvCxnSpPr>
            <p:cNvPr id="49" name="Curved Connector 48"/>
            <p:cNvCxnSpPr>
              <a:stCxn id="43" idx="0"/>
              <a:endCxn id="42" idx="2"/>
            </p:cNvCxnSpPr>
            <p:nvPr/>
          </p:nvCxnSpPr>
          <p:spPr>
            <a:xfrm rot="5400000" flipH="1" flipV="1">
              <a:off x="3831475" y="1720042"/>
              <a:ext cx="576348" cy="1325880"/>
            </a:xfrm>
            <a:prstGeom prst="curvedConnector2">
              <a:avLst/>
            </a:prstGeom>
            <a:ln w="57150">
              <a:tailEnd type="triangle"/>
            </a:ln>
          </p:spPr>
          <p:style>
            <a:lnRef idx="3">
              <a:schemeClr val="dk1"/>
            </a:lnRef>
            <a:fillRef idx="0">
              <a:schemeClr val="dk1"/>
            </a:fillRef>
            <a:effectRef idx="2">
              <a:schemeClr val="dk1"/>
            </a:effectRef>
            <a:fontRef idx="minor">
              <a:schemeClr val="tx1"/>
            </a:fontRef>
          </p:style>
        </p:cxnSp>
      </p:grpSp>
      <p:sp>
        <p:nvSpPr>
          <p:cNvPr id="6" name="TextBox 5"/>
          <p:cNvSpPr txBox="1"/>
          <p:nvPr/>
        </p:nvSpPr>
        <p:spPr>
          <a:xfrm>
            <a:off x="3340940" y="9161768"/>
            <a:ext cx="5065810" cy="3310971"/>
          </a:xfrm>
          <a:prstGeom prst="rect">
            <a:avLst/>
          </a:prstGeom>
          <a:noFill/>
        </p:spPr>
        <p:txBody>
          <a:bodyPr wrap="none" rtlCol="0">
            <a:spAutoFit/>
          </a:bodyPr>
          <a:lstStyle/>
          <a:p>
            <a:pPr marL="914541" indent="-914541">
              <a:lnSpc>
                <a:spcPct val="150000"/>
              </a:lnSpc>
              <a:buFont typeface="Arial" panose="020B0604020202020204" pitchFamily="34" charset="0"/>
              <a:buChar char="•"/>
            </a:pPr>
            <a:r>
              <a:rPr lang="en-US" sz="3600" dirty="0">
                <a:latin typeface="Century Gothic" panose="020B0502020202020204" pitchFamily="34" charset="0"/>
              </a:rPr>
              <a:t>Robustness</a:t>
            </a:r>
          </a:p>
          <a:p>
            <a:pPr marL="914541" indent="-914541">
              <a:lnSpc>
                <a:spcPct val="150000"/>
              </a:lnSpc>
              <a:buFont typeface="Arial" panose="020B0604020202020204" pitchFamily="34" charset="0"/>
              <a:buChar char="•"/>
            </a:pPr>
            <a:r>
              <a:rPr lang="en-US" sz="3600" dirty="0">
                <a:latin typeface="Century Gothic" panose="020B0502020202020204" pitchFamily="34" charset="0"/>
              </a:rPr>
              <a:t>Rapid Restoration</a:t>
            </a:r>
          </a:p>
          <a:p>
            <a:pPr marL="914541" indent="-914541">
              <a:lnSpc>
                <a:spcPct val="150000"/>
              </a:lnSpc>
              <a:buFont typeface="Arial" panose="020B0604020202020204" pitchFamily="34" charset="0"/>
              <a:buChar char="•"/>
            </a:pPr>
            <a:r>
              <a:rPr lang="en-US" sz="3600" dirty="0">
                <a:latin typeface="Century Gothic" panose="020B0502020202020204" pitchFamily="34" charset="0"/>
              </a:rPr>
              <a:t>Redundancy</a:t>
            </a:r>
          </a:p>
          <a:p>
            <a:pPr marL="914541" indent="-914541">
              <a:lnSpc>
                <a:spcPct val="150000"/>
              </a:lnSpc>
              <a:buFont typeface="Arial" panose="020B0604020202020204" pitchFamily="34" charset="0"/>
              <a:buChar char="•"/>
            </a:pPr>
            <a:r>
              <a:rPr lang="en-US" sz="3600" dirty="0">
                <a:latin typeface="Century Gothic" panose="020B0502020202020204" pitchFamily="34" charset="0"/>
              </a:rPr>
              <a:t>Resourcefulness</a:t>
            </a:r>
          </a:p>
        </p:txBody>
      </p:sp>
      <p:sp>
        <p:nvSpPr>
          <p:cNvPr id="11" name="Left Brace 10"/>
          <p:cNvSpPr/>
          <p:nvPr/>
        </p:nvSpPr>
        <p:spPr>
          <a:xfrm>
            <a:off x="2900060" y="9464427"/>
            <a:ext cx="414517" cy="1132466"/>
          </a:xfrm>
          <a:prstGeom prst="leftBrac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292608" tIns="146304" rIns="292608" bIns="146304" numCol="1" spcCol="0" rtlCol="0" fromWordArt="0" anchor="ctr" anchorCtr="0" forceAA="0" compatLnSpc="1">
            <a:prstTxWarp prst="textNoShape">
              <a:avLst/>
            </a:prstTxWarp>
            <a:noAutofit/>
          </a:bodyPr>
          <a:lstStyle/>
          <a:p>
            <a:pPr algn="ctr"/>
            <a:endParaRPr lang="en-US" sz="16822"/>
          </a:p>
        </p:txBody>
      </p:sp>
      <p:sp>
        <p:nvSpPr>
          <p:cNvPr id="14" name="TextBox 13"/>
          <p:cNvSpPr txBox="1"/>
          <p:nvPr/>
        </p:nvSpPr>
        <p:spPr>
          <a:xfrm>
            <a:off x="901297" y="9736375"/>
            <a:ext cx="1906291" cy="584775"/>
          </a:xfrm>
          <a:prstGeom prst="rect">
            <a:avLst/>
          </a:prstGeom>
          <a:noFill/>
        </p:spPr>
        <p:txBody>
          <a:bodyPr wrap="none" rtlCol="0">
            <a:spAutoFit/>
          </a:bodyPr>
          <a:lstStyle/>
          <a:p>
            <a:r>
              <a:rPr lang="en-US" sz="3200" dirty="0">
                <a:latin typeface="Century Gothic" panose="020B0502020202020204" pitchFamily="34" charset="0"/>
              </a:rPr>
              <a:t>Measure</a:t>
            </a:r>
            <a:endParaRPr lang="en-US" sz="3600" dirty="0">
              <a:latin typeface="Century Gothic" panose="020B0502020202020204" pitchFamily="34" charset="0"/>
            </a:endParaRPr>
          </a:p>
        </p:txBody>
      </p:sp>
      <p:sp>
        <p:nvSpPr>
          <p:cNvPr id="51" name="TextBox 50"/>
          <p:cNvSpPr txBox="1"/>
          <p:nvPr/>
        </p:nvSpPr>
        <p:spPr>
          <a:xfrm>
            <a:off x="1124356" y="11412146"/>
            <a:ext cx="1701107" cy="584775"/>
          </a:xfrm>
          <a:prstGeom prst="rect">
            <a:avLst/>
          </a:prstGeom>
          <a:noFill/>
        </p:spPr>
        <p:txBody>
          <a:bodyPr wrap="none" rtlCol="0">
            <a:spAutoFit/>
          </a:bodyPr>
          <a:lstStyle/>
          <a:p>
            <a:r>
              <a:rPr lang="en-US" sz="3200" dirty="0">
                <a:latin typeface="Century Gothic" panose="020B0502020202020204" pitchFamily="34" charset="0"/>
              </a:rPr>
              <a:t>Update</a:t>
            </a:r>
            <a:endParaRPr lang="en-US" sz="3600" dirty="0">
              <a:latin typeface="Century Gothic" panose="020B0502020202020204" pitchFamily="34" charset="0"/>
            </a:endParaRPr>
          </a:p>
        </p:txBody>
      </p:sp>
      <p:sp>
        <p:nvSpPr>
          <p:cNvPr id="16" name="TextBox 15"/>
          <p:cNvSpPr txBox="1"/>
          <p:nvPr/>
        </p:nvSpPr>
        <p:spPr>
          <a:xfrm>
            <a:off x="22607505" y="3892072"/>
            <a:ext cx="5796180" cy="5509200"/>
          </a:xfrm>
          <a:prstGeom prst="rect">
            <a:avLst/>
          </a:prstGeom>
          <a:solidFill>
            <a:schemeClr val="accent6">
              <a:lumMod val="20000"/>
              <a:lumOff val="80000"/>
            </a:schemeClr>
          </a:solidFill>
        </p:spPr>
        <p:txBody>
          <a:bodyPr wrap="square" rtlCol="0">
            <a:spAutoFit/>
          </a:bodyPr>
          <a:lstStyle/>
          <a:p>
            <a:r>
              <a:rPr lang="en-US" sz="3200" dirty="0" smtClean="0">
                <a:latin typeface="Century Gothic" panose="020B0502020202020204" pitchFamily="34" charset="0"/>
              </a:rPr>
              <a:t>Integrating unserved </a:t>
            </a:r>
            <a:r>
              <a:rPr lang="en-US" sz="3200" dirty="0">
                <a:latin typeface="Century Gothic" panose="020B0502020202020204" pitchFamily="34" charset="0"/>
              </a:rPr>
              <a:t>demand over </a:t>
            </a:r>
            <a:r>
              <a:rPr lang="en-US" sz="3200" dirty="0" smtClean="0">
                <a:latin typeface="Century Gothic" panose="020B0502020202020204" pitchFamily="34" charset="0"/>
              </a:rPr>
              <a:t>time (lost energy) provides a measure </a:t>
            </a:r>
            <a:r>
              <a:rPr lang="en-US" sz="3200" dirty="0">
                <a:latin typeface="Century Gothic" panose="020B0502020202020204" pitchFamily="34" charset="0"/>
              </a:rPr>
              <a:t>of the resilience </a:t>
            </a:r>
            <a:r>
              <a:rPr lang="en-US" sz="3200" dirty="0" smtClean="0">
                <a:latin typeface="Century Gothic" panose="020B0502020202020204" pitchFamily="34" charset="0"/>
              </a:rPr>
              <a:t>for a </a:t>
            </a:r>
            <a:r>
              <a:rPr lang="en-US" sz="3200" dirty="0">
                <a:latin typeface="Century Gothic" panose="020B0502020202020204" pitchFamily="34" charset="0"/>
              </a:rPr>
              <a:t>power system to a single </a:t>
            </a:r>
            <a:r>
              <a:rPr lang="en-US" sz="3200" dirty="0" smtClean="0">
                <a:latin typeface="Century Gothic" panose="020B0502020202020204" pitchFamily="34" charset="0"/>
              </a:rPr>
              <a:t>event. A distribution of </a:t>
            </a:r>
            <a:r>
              <a:rPr lang="en-US" sz="3200" dirty="0">
                <a:latin typeface="Century Gothic" panose="020B0502020202020204" pitchFamily="34" charset="0"/>
              </a:rPr>
              <a:t> many potential </a:t>
            </a:r>
            <a:r>
              <a:rPr lang="en-US" sz="3200" dirty="0" smtClean="0">
                <a:latin typeface="Century Gothic" panose="020B0502020202020204" pitchFamily="34" charset="0"/>
              </a:rPr>
              <a:t>events leads to a distribution of energy losses and is a measure of the resilience of the power system</a:t>
            </a:r>
            <a:r>
              <a:rPr lang="en-US" sz="3200" dirty="0" smtClean="0"/>
              <a:t>. </a:t>
            </a:r>
            <a:endParaRPr lang="en-US" sz="3200" dirty="0"/>
          </a:p>
        </p:txBody>
      </p:sp>
      <p:sp>
        <p:nvSpPr>
          <p:cNvPr id="95" name="TextBox 94">
            <a:extLst>
              <a:ext uri="{FF2B5EF4-FFF2-40B4-BE49-F238E27FC236}">
                <a16:creationId xmlns:a16="http://schemas.microsoft.com/office/drawing/2014/main" id="{0BC4D14D-576D-444E-8190-05AC06EB3537}"/>
              </a:ext>
            </a:extLst>
          </p:cNvPr>
          <p:cNvSpPr txBox="1"/>
          <p:nvPr/>
        </p:nvSpPr>
        <p:spPr>
          <a:xfrm>
            <a:off x="13974528" y="11645950"/>
            <a:ext cx="5624928" cy="584775"/>
          </a:xfrm>
          <a:prstGeom prst="rect">
            <a:avLst/>
          </a:prstGeom>
          <a:solidFill>
            <a:schemeClr val="bg1"/>
          </a:solidFill>
        </p:spPr>
        <p:txBody>
          <a:bodyPr wrap="square" rtlCol="0">
            <a:spAutoFit/>
          </a:bodyPr>
          <a:lstStyle/>
          <a:p>
            <a:r>
              <a:rPr lang="en-US" sz="3200" b="1" dirty="0">
                <a:solidFill>
                  <a:srgbClr val="2C6A48"/>
                </a:solidFill>
                <a:latin typeface="Century Gothic" panose="020B0502020202020204" pitchFamily="34" charset="0"/>
              </a:rPr>
              <a:t>Fraction of Load Served</a:t>
            </a:r>
            <a:endParaRPr lang="en-US" sz="3200" b="1" dirty="0">
              <a:solidFill>
                <a:srgbClr val="2C6A48"/>
              </a:solidFill>
              <a:latin typeface="Century Gothic" panose="020B0502020202020204" pitchFamily="34" charset="0"/>
            </a:endParaRPr>
          </a:p>
        </p:txBody>
      </p:sp>
      <p:sp>
        <p:nvSpPr>
          <p:cNvPr id="96" name="TextBox 95">
            <a:extLst>
              <a:ext uri="{FF2B5EF4-FFF2-40B4-BE49-F238E27FC236}">
                <a16:creationId xmlns:a16="http://schemas.microsoft.com/office/drawing/2014/main" id="{0BC4D14D-576D-444E-8190-05AC06EB3537}"/>
              </a:ext>
            </a:extLst>
          </p:cNvPr>
          <p:cNvSpPr txBox="1"/>
          <p:nvPr/>
        </p:nvSpPr>
        <p:spPr>
          <a:xfrm>
            <a:off x="14246395" y="15231429"/>
            <a:ext cx="5347325" cy="830997"/>
          </a:xfrm>
          <a:prstGeom prst="rect">
            <a:avLst/>
          </a:prstGeom>
          <a:solidFill>
            <a:schemeClr val="bg1"/>
          </a:solidFill>
        </p:spPr>
        <p:txBody>
          <a:bodyPr wrap="square" rtlCol="0">
            <a:spAutoFit/>
          </a:bodyPr>
          <a:lstStyle/>
          <a:p>
            <a:pPr>
              <a:lnSpc>
                <a:spcPct val="150000"/>
              </a:lnSpc>
            </a:pPr>
            <a:r>
              <a:rPr lang="en-US" sz="3200" b="1" dirty="0">
                <a:solidFill>
                  <a:srgbClr val="2C6A48"/>
                </a:solidFill>
                <a:latin typeface="Century Gothic" panose="020B0502020202020204" pitchFamily="34" charset="0"/>
              </a:rPr>
              <a:t>Number of Lines Down</a:t>
            </a:r>
            <a:endParaRPr lang="en-US" sz="3200" b="1" dirty="0">
              <a:solidFill>
                <a:srgbClr val="2C6A48"/>
              </a:solidFill>
              <a:latin typeface="Century Gothic" panose="020B0502020202020204" pitchFamily="34" charset="0"/>
            </a:endParaRPr>
          </a:p>
        </p:txBody>
      </p:sp>
      <p:sp>
        <p:nvSpPr>
          <p:cNvPr id="97" name="TextBox 96">
            <a:extLst>
              <a:ext uri="{FF2B5EF4-FFF2-40B4-BE49-F238E27FC236}">
                <a16:creationId xmlns:a16="http://schemas.microsoft.com/office/drawing/2014/main" id="{0BC4D14D-576D-444E-8190-05AC06EB3537}"/>
              </a:ext>
            </a:extLst>
          </p:cNvPr>
          <p:cNvSpPr txBox="1"/>
          <p:nvPr/>
        </p:nvSpPr>
        <p:spPr>
          <a:xfrm>
            <a:off x="31554786" y="3409460"/>
            <a:ext cx="5027267" cy="584775"/>
          </a:xfrm>
          <a:prstGeom prst="rect">
            <a:avLst/>
          </a:prstGeom>
          <a:solidFill>
            <a:schemeClr val="bg1"/>
          </a:solidFill>
        </p:spPr>
        <p:txBody>
          <a:bodyPr wrap="square" rtlCol="0">
            <a:spAutoFit/>
          </a:bodyPr>
          <a:lstStyle/>
          <a:p>
            <a:r>
              <a:rPr lang="en-US" sz="3200" b="1" dirty="0">
                <a:solidFill>
                  <a:srgbClr val="2C6A48"/>
                </a:solidFill>
                <a:latin typeface="Century Gothic" panose="020B0502020202020204" pitchFamily="34" charset="0"/>
              </a:rPr>
              <a:t>Resilience Distributions</a:t>
            </a:r>
            <a:endParaRPr lang="en-US" sz="3200" b="1" dirty="0">
              <a:solidFill>
                <a:srgbClr val="2C6A48"/>
              </a:solidFill>
              <a:latin typeface="Century Gothic" panose="020B0502020202020204" pitchFamily="34" charset="0"/>
            </a:endParaRPr>
          </a:p>
        </p:txBody>
      </p:sp>
      <p:sp>
        <p:nvSpPr>
          <p:cNvPr id="19" name="TextBox 18"/>
          <p:cNvSpPr txBox="1"/>
          <p:nvPr/>
        </p:nvSpPr>
        <p:spPr>
          <a:xfrm>
            <a:off x="7151158" y="19932383"/>
            <a:ext cx="29172276" cy="1938992"/>
          </a:xfrm>
          <a:prstGeom prst="rect">
            <a:avLst/>
          </a:prstGeom>
          <a:solidFill>
            <a:schemeClr val="bg1"/>
          </a:solidFill>
        </p:spPr>
        <p:txBody>
          <a:bodyPr wrap="square" rtlCol="0">
            <a:spAutoFit/>
          </a:bodyPr>
          <a:lstStyle/>
          <a:p>
            <a:pPr marL="731629" indent="-731629">
              <a:buAutoNum type="arabicPeriod"/>
            </a:pPr>
            <a:r>
              <a:rPr lang="en-US" sz="2000" dirty="0">
                <a:latin typeface="Century Gothic" panose="020B0502020202020204" pitchFamily="34" charset="0"/>
              </a:rPr>
              <a:t>M</a:t>
            </a:r>
            <a:r>
              <a:rPr lang="en-US" sz="2000" dirty="0">
                <a:latin typeface="Century Gothic" panose="020B0502020202020204" pitchFamily="34" charset="0"/>
              </a:rPr>
              <a:t>. </a:t>
            </a:r>
            <a:r>
              <a:rPr lang="en-US" sz="2000" dirty="0" err="1">
                <a:latin typeface="Century Gothic" panose="020B0502020202020204" pitchFamily="34" charset="0"/>
              </a:rPr>
              <a:t>Bruneau</a:t>
            </a:r>
            <a:r>
              <a:rPr lang="en-US" sz="2000" dirty="0">
                <a:latin typeface="Century Gothic" panose="020B0502020202020204" pitchFamily="34" charset="0"/>
              </a:rPr>
              <a:t>, S. E. Chang, R. T. </a:t>
            </a:r>
            <a:r>
              <a:rPr lang="en-US" sz="2000" dirty="0" err="1">
                <a:latin typeface="Century Gothic" panose="020B0502020202020204" pitchFamily="34" charset="0"/>
              </a:rPr>
              <a:t>Eguchi</a:t>
            </a:r>
            <a:r>
              <a:rPr lang="en-US" sz="2000" dirty="0">
                <a:latin typeface="Century Gothic" panose="020B0502020202020204" pitchFamily="34" charset="0"/>
              </a:rPr>
              <a:t>, G. C. Lee, T. D. </a:t>
            </a:r>
            <a:r>
              <a:rPr lang="en-US" sz="2000" dirty="0" err="1">
                <a:latin typeface="Century Gothic" panose="020B0502020202020204" pitchFamily="34" charset="0"/>
              </a:rPr>
              <a:t>ORourke</a:t>
            </a:r>
            <a:r>
              <a:rPr lang="en-US" sz="2000" dirty="0">
                <a:latin typeface="Century Gothic" panose="020B0502020202020204" pitchFamily="34" charset="0"/>
              </a:rPr>
              <a:t>, A. M</a:t>
            </a:r>
            <a:r>
              <a:rPr lang="en-US" sz="2000" dirty="0">
                <a:latin typeface="Century Gothic" panose="020B0502020202020204" pitchFamily="34" charset="0"/>
              </a:rPr>
              <a:t>. </a:t>
            </a:r>
            <a:r>
              <a:rPr lang="en-US" sz="2000" dirty="0" err="1">
                <a:latin typeface="Century Gothic" panose="020B0502020202020204" pitchFamily="34" charset="0"/>
              </a:rPr>
              <a:t>Reinhorn</a:t>
            </a:r>
            <a:r>
              <a:rPr lang="en-US" sz="2000" dirty="0">
                <a:latin typeface="Century Gothic" panose="020B0502020202020204" pitchFamily="34" charset="0"/>
              </a:rPr>
              <a:t>, M. </a:t>
            </a:r>
            <a:r>
              <a:rPr lang="en-US" sz="2000" dirty="0" err="1">
                <a:latin typeface="Century Gothic" panose="020B0502020202020204" pitchFamily="34" charset="0"/>
              </a:rPr>
              <a:t>Shinozuka</a:t>
            </a:r>
            <a:r>
              <a:rPr lang="en-US" sz="2000" dirty="0">
                <a:latin typeface="Century Gothic" panose="020B0502020202020204" pitchFamily="34" charset="0"/>
              </a:rPr>
              <a:t>, K. Tierney, W. A. Wallace, and D. von </a:t>
            </a:r>
            <a:r>
              <a:rPr lang="en-US" sz="2000" dirty="0" err="1">
                <a:latin typeface="Century Gothic" panose="020B0502020202020204" pitchFamily="34" charset="0"/>
              </a:rPr>
              <a:t>Winterfeldt</a:t>
            </a:r>
            <a:r>
              <a:rPr lang="en-US" sz="2000" dirty="0">
                <a:latin typeface="Century Gothic" panose="020B0502020202020204" pitchFamily="34" charset="0"/>
              </a:rPr>
              <a:t>, “</a:t>
            </a:r>
            <a:r>
              <a:rPr lang="en-US" sz="2000" dirty="0">
                <a:latin typeface="Century Gothic" panose="020B0502020202020204" pitchFamily="34" charset="0"/>
              </a:rPr>
              <a:t>A framework to </a:t>
            </a:r>
            <a:r>
              <a:rPr lang="en-US" sz="2000" dirty="0">
                <a:latin typeface="Century Gothic" panose="020B0502020202020204" pitchFamily="34" charset="0"/>
              </a:rPr>
              <a:t>quantitatively assess </a:t>
            </a:r>
            <a:r>
              <a:rPr lang="en-US" sz="2000" dirty="0">
                <a:latin typeface="Century Gothic" panose="020B0502020202020204" pitchFamily="34" charset="0"/>
              </a:rPr>
              <a:t>and enhance the seismic resilience </a:t>
            </a:r>
            <a:r>
              <a:rPr lang="en-US" sz="2000" dirty="0">
                <a:latin typeface="Century Gothic" panose="020B0502020202020204" pitchFamily="34" charset="0"/>
              </a:rPr>
              <a:t>of communities,” Earthquake Spectra , </a:t>
            </a:r>
            <a:r>
              <a:rPr lang="en-US" sz="2000" dirty="0">
                <a:latin typeface="Century Gothic" panose="020B0502020202020204" pitchFamily="34" charset="0"/>
              </a:rPr>
              <a:t>vol. 19, no. 4, pp. 733–752, </a:t>
            </a:r>
            <a:r>
              <a:rPr lang="en-US" sz="2000" dirty="0">
                <a:latin typeface="Century Gothic" panose="020B0502020202020204" pitchFamily="34" charset="0"/>
              </a:rPr>
              <a:t>2003.</a:t>
            </a:r>
          </a:p>
          <a:p>
            <a:pPr marL="731629" indent="-731629">
              <a:buAutoNum type="arabicPeriod"/>
            </a:pPr>
            <a:r>
              <a:rPr lang="en-US" sz="2000" dirty="0">
                <a:latin typeface="Century Gothic" panose="020B0502020202020204" pitchFamily="34" charset="0"/>
              </a:rPr>
              <a:t>M</a:t>
            </a:r>
            <a:r>
              <a:rPr lang="en-US" sz="2000" dirty="0">
                <a:latin typeface="Century Gothic" panose="020B0502020202020204" pitchFamily="34" charset="0"/>
              </a:rPr>
              <a:t>. </a:t>
            </a:r>
            <a:r>
              <a:rPr lang="en-US" sz="2000" dirty="0" err="1">
                <a:latin typeface="Century Gothic" panose="020B0502020202020204" pitchFamily="34" charset="0"/>
              </a:rPr>
              <a:t>Panteli</a:t>
            </a:r>
            <a:r>
              <a:rPr lang="en-US" sz="2000" dirty="0">
                <a:latin typeface="Century Gothic" panose="020B0502020202020204" pitchFamily="34" charset="0"/>
              </a:rPr>
              <a:t>, C. Pickering, S. Wilkinson, R. Dawson, and P. </a:t>
            </a:r>
            <a:r>
              <a:rPr lang="en-US" sz="2000" dirty="0" err="1">
                <a:latin typeface="Century Gothic" panose="020B0502020202020204" pitchFamily="34" charset="0"/>
              </a:rPr>
              <a:t>Mancarella</a:t>
            </a:r>
            <a:r>
              <a:rPr lang="en-US" sz="2000" dirty="0">
                <a:latin typeface="Century Gothic" panose="020B0502020202020204" pitchFamily="34" charset="0"/>
              </a:rPr>
              <a:t>, “</a:t>
            </a:r>
            <a:r>
              <a:rPr lang="en-US" sz="2000" dirty="0">
                <a:latin typeface="Century Gothic" panose="020B0502020202020204" pitchFamily="34" charset="0"/>
              </a:rPr>
              <a:t>Power system resilience to extreme weather: Fragility modeling, </a:t>
            </a:r>
            <a:r>
              <a:rPr lang="en-US" sz="2000" dirty="0">
                <a:latin typeface="Century Gothic" panose="020B0502020202020204" pitchFamily="34" charset="0"/>
              </a:rPr>
              <a:t>probabilistic </a:t>
            </a:r>
            <a:r>
              <a:rPr lang="en-US" sz="2000" dirty="0">
                <a:latin typeface="Century Gothic" panose="020B0502020202020204" pitchFamily="34" charset="0"/>
              </a:rPr>
              <a:t>assessment, and adaption </a:t>
            </a:r>
            <a:r>
              <a:rPr lang="en-US" sz="2000" dirty="0">
                <a:latin typeface="Century Gothic" panose="020B0502020202020204" pitchFamily="34" charset="0"/>
              </a:rPr>
              <a:t>measures”, IEEE </a:t>
            </a:r>
            <a:r>
              <a:rPr lang="en-US" sz="2000" dirty="0">
                <a:latin typeface="Century Gothic" panose="020B0502020202020204" pitchFamily="34" charset="0"/>
              </a:rPr>
              <a:t>Transactions on </a:t>
            </a:r>
            <a:r>
              <a:rPr lang="en-US" sz="2000" dirty="0">
                <a:latin typeface="Century Gothic" panose="020B0502020202020204" pitchFamily="34" charset="0"/>
              </a:rPr>
              <a:t>Power Systems, </a:t>
            </a:r>
            <a:r>
              <a:rPr lang="en-US" sz="2000" dirty="0">
                <a:latin typeface="Century Gothic" panose="020B0502020202020204" pitchFamily="34" charset="0"/>
              </a:rPr>
              <a:t>vol. 32, no. 5, pp. 3747–3757, </a:t>
            </a:r>
            <a:r>
              <a:rPr lang="en-US" sz="2000" dirty="0">
                <a:latin typeface="Century Gothic" panose="020B0502020202020204" pitchFamily="34" charset="0"/>
              </a:rPr>
              <a:t>2017.</a:t>
            </a:r>
          </a:p>
          <a:p>
            <a:pPr marL="731629" indent="-731629">
              <a:buAutoNum type="arabicPeriod"/>
            </a:pPr>
            <a:r>
              <a:rPr lang="en-US" sz="2000" dirty="0">
                <a:latin typeface="Century Gothic" panose="020B0502020202020204" pitchFamily="34" charset="0"/>
              </a:rPr>
              <a:t>S</a:t>
            </a:r>
            <a:r>
              <a:rPr lang="en-US" sz="2000" dirty="0">
                <a:latin typeface="Century Gothic" panose="020B0502020202020204" pitchFamily="34" charset="0"/>
              </a:rPr>
              <a:t>. </a:t>
            </a:r>
            <a:r>
              <a:rPr lang="en-US" sz="2000" dirty="0" err="1">
                <a:latin typeface="Century Gothic" panose="020B0502020202020204" pitchFamily="34" charset="0"/>
              </a:rPr>
              <a:t>Kancherla</a:t>
            </a:r>
            <a:r>
              <a:rPr lang="en-US" sz="2000" dirty="0">
                <a:latin typeface="Century Gothic" panose="020B0502020202020204" pitchFamily="34" charset="0"/>
              </a:rPr>
              <a:t> and I. Dobson, “Heavy-tailed transmission line </a:t>
            </a:r>
            <a:r>
              <a:rPr lang="en-US" sz="2000" dirty="0">
                <a:latin typeface="Century Gothic" panose="020B0502020202020204" pitchFamily="34" charset="0"/>
              </a:rPr>
              <a:t>restoration times </a:t>
            </a:r>
            <a:r>
              <a:rPr lang="en-US" sz="2000" dirty="0">
                <a:latin typeface="Century Gothic" panose="020B0502020202020204" pitchFamily="34" charset="0"/>
              </a:rPr>
              <a:t>observed in utility data</a:t>
            </a:r>
            <a:r>
              <a:rPr lang="en-US" sz="2000" dirty="0">
                <a:latin typeface="Century Gothic" panose="020B0502020202020204" pitchFamily="34" charset="0"/>
              </a:rPr>
              <a:t>,” IEEE </a:t>
            </a:r>
            <a:r>
              <a:rPr lang="en-US" sz="2000" dirty="0">
                <a:latin typeface="Century Gothic" panose="020B0502020202020204" pitchFamily="34" charset="0"/>
              </a:rPr>
              <a:t>Transactions on Power </a:t>
            </a:r>
            <a:r>
              <a:rPr lang="en-US" sz="2000" dirty="0">
                <a:latin typeface="Century Gothic" panose="020B0502020202020204" pitchFamily="34" charset="0"/>
              </a:rPr>
              <a:t>Systems, vol</a:t>
            </a:r>
            <a:r>
              <a:rPr lang="en-US" sz="2000" dirty="0">
                <a:latin typeface="Century Gothic" panose="020B0502020202020204" pitchFamily="34" charset="0"/>
              </a:rPr>
              <a:t>. 33, no. 1, pp. 1145–1147, </a:t>
            </a:r>
            <a:r>
              <a:rPr lang="en-US" sz="2000" dirty="0">
                <a:latin typeface="Century Gothic" panose="020B0502020202020204" pitchFamily="34" charset="0"/>
              </a:rPr>
              <a:t>2018. </a:t>
            </a:r>
          </a:p>
          <a:p>
            <a:pPr marL="731629" indent="-731629">
              <a:buAutoNum type="arabicPeriod"/>
            </a:pPr>
            <a:r>
              <a:rPr lang="en-US" sz="2000" dirty="0">
                <a:latin typeface="Century Gothic" panose="020B0502020202020204" pitchFamily="34" charset="0"/>
              </a:rPr>
              <a:t>“</a:t>
            </a:r>
            <a:r>
              <a:rPr lang="en-US" sz="2000" dirty="0">
                <a:latin typeface="Century Gothic" panose="020B0502020202020204" pitchFamily="34" charset="0"/>
              </a:rPr>
              <a:t>BPA transmission services operations reliability,” Apr. 2017. [Online</a:t>
            </a:r>
            <a:r>
              <a:rPr lang="en-US" sz="2000" dirty="0">
                <a:latin typeface="Century Gothic" panose="020B0502020202020204" pitchFamily="34" charset="0"/>
              </a:rPr>
              <a:t>]. Available</a:t>
            </a:r>
            <a:r>
              <a:rPr lang="en-US" sz="2000" dirty="0">
                <a:latin typeface="Century Gothic" panose="020B0502020202020204" pitchFamily="34" charset="0"/>
              </a:rPr>
              <a:t>: https://</a:t>
            </a:r>
            <a:r>
              <a:rPr lang="en-US" sz="2000" dirty="0">
                <a:latin typeface="Century Gothic" panose="020B0502020202020204" pitchFamily="34" charset="0"/>
              </a:rPr>
              <a:t>transmission.bpa.gov/Business/Operations/Outages</a:t>
            </a:r>
            <a:endParaRPr lang="en-US" sz="2000" dirty="0">
              <a:latin typeface="Century Gothic" panose="020B0502020202020204" pitchFamily="34" charset="0"/>
            </a:endParaRPr>
          </a:p>
        </p:txBody>
      </p:sp>
      <p:sp>
        <p:nvSpPr>
          <p:cNvPr id="101" name="TextBox 100">
            <a:extLst>
              <a:ext uri="{FF2B5EF4-FFF2-40B4-BE49-F238E27FC236}">
                <a16:creationId xmlns:a16="http://schemas.microsoft.com/office/drawing/2014/main" id="{0BC4D14D-576D-444E-8190-05AC06EB3537}"/>
              </a:ext>
            </a:extLst>
          </p:cNvPr>
          <p:cNvSpPr txBox="1"/>
          <p:nvPr/>
        </p:nvSpPr>
        <p:spPr>
          <a:xfrm>
            <a:off x="7151158" y="19333396"/>
            <a:ext cx="5027267" cy="584775"/>
          </a:xfrm>
          <a:prstGeom prst="rect">
            <a:avLst/>
          </a:prstGeom>
          <a:solidFill>
            <a:schemeClr val="bg1"/>
          </a:solidFill>
        </p:spPr>
        <p:txBody>
          <a:bodyPr wrap="square" rtlCol="0">
            <a:spAutoFit/>
          </a:bodyPr>
          <a:lstStyle/>
          <a:p>
            <a:r>
              <a:rPr lang="en-US" sz="3200" dirty="0" smtClean="0">
                <a:solidFill>
                  <a:srgbClr val="2C6A48"/>
                </a:solidFill>
                <a:latin typeface="Century Gothic" panose="020B0502020202020204" pitchFamily="34" charset="0"/>
              </a:rPr>
              <a:t>References</a:t>
            </a:r>
            <a:endParaRPr lang="en-US" sz="3200" dirty="0">
              <a:solidFill>
                <a:srgbClr val="2C6A48"/>
              </a:solidFill>
              <a:latin typeface="Century Gothic" panose="020B0502020202020204" pitchFamily="34" charset="0"/>
            </a:endParaRPr>
          </a:p>
        </p:txBody>
      </p:sp>
      <p:sp>
        <p:nvSpPr>
          <p:cNvPr id="102" name="Rectangle 101"/>
          <p:cNvSpPr/>
          <p:nvPr/>
        </p:nvSpPr>
        <p:spPr>
          <a:xfrm>
            <a:off x="10775387" y="11645950"/>
            <a:ext cx="11243151" cy="77778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extBox 102"/>
          <p:cNvSpPr txBox="1"/>
          <p:nvPr/>
        </p:nvSpPr>
        <p:spPr>
          <a:xfrm>
            <a:off x="15744586" y="18766239"/>
            <a:ext cx="2084812" cy="523220"/>
          </a:xfrm>
          <a:prstGeom prst="rect">
            <a:avLst/>
          </a:prstGeom>
          <a:solidFill>
            <a:schemeClr val="bg1"/>
          </a:solidFill>
        </p:spPr>
        <p:txBody>
          <a:bodyPr wrap="square" rtlCol="0">
            <a:spAutoFit/>
          </a:bodyPr>
          <a:lstStyle/>
          <a:p>
            <a:r>
              <a:rPr lang="en-US" sz="2800" dirty="0" smtClean="0">
                <a:latin typeface="Century Gothic" panose="020B0502020202020204" pitchFamily="34" charset="0"/>
              </a:rPr>
              <a:t>time</a:t>
            </a:r>
            <a:endParaRPr lang="en-US" sz="2800" dirty="0">
              <a:latin typeface="Century Gothic" panose="020B0502020202020204" pitchFamily="34" charset="0"/>
            </a:endParaRPr>
          </a:p>
        </p:txBody>
      </p:sp>
      <p:sp>
        <p:nvSpPr>
          <p:cNvPr id="104" name="Left Brace 103"/>
          <p:cNvSpPr/>
          <p:nvPr/>
        </p:nvSpPr>
        <p:spPr>
          <a:xfrm>
            <a:off x="2906433" y="11122405"/>
            <a:ext cx="414517" cy="1132466"/>
          </a:xfrm>
          <a:prstGeom prst="leftBrace">
            <a:avLst/>
          </a:prstGeom>
          <a:ln w="381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292608" tIns="146304" rIns="292608" bIns="146304" numCol="1" spcCol="0" rtlCol="0" fromWordArt="0" anchor="ctr" anchorCtr="0" forceAA="0" compatLnSpc="1">
            <a:prstTxWarp prst="textNoShape">
              <a:avLst/>
            </a:prstTxWarp>
            <a:noAutofit/>
          </a:bodyPr>
          <a:lstStyle/>
          <a:p>
            <a:pPr algn="ctr"/>
            <a:endParaRPr lang="en-US" sz="16822"/>
          </a:p>
        </p:txBody>
      </p:sp>
    </p:spTree>
    <p:extLst>
      <p:ext uri="{BB962C8B-B14F-4D97-AF65-F5344CB8AC3E}">
        <p14:creationId xmlns:p14="http://schemas.microsoft.com/office/powerpoint/2010/main" val="3131258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5094</TotalTime>
  <Words>572</Words>
  <Application>Microsoft Office PowerPoint</Application>
  <PresentationFormat>Custom</PresentationFormat>
  <Paragraphs>38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Century Gothic</vt:lpstr>
      <vt:lpstr>Office Theme</vt:lpstr>
      <vt:lpstr>Measuring Power System Resilience Based on Empirical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D. H. Hines</dc:creator>
  <cp:lastModifiedBy>Mollyrose Kelly-Gorham</cp:lastModifiedBy>
  <cp:revision>79</cp:revision>
  <dcterms:created xsi:type="dcterms:W3CDTF">2016-10-20T23:05:55Z</dcterms:created>
  <dcterms:modified xsi:type="dcterms:W3CDTF">2019-04-23T18:46:44Z</dcterms:modified>
</cp:coreProperties>
</file>

<file path=docProps/thumbnail.jpeg>
</file>